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 id="2147483687" r:id="rId3"/>
  </p:sldMasterIdLst>
  <p:notesMasterIdLst>
    <p:notesMasterId r:id="rId42"/>
  </p:notesMasterIdLst>
  <p:sldIdLst>
    <p:sldId id="431" r:id="rId4"/>
    <p:sldId id="323" r:id="rId5"/>
    <p:sldId id="324" r:id="rId6"/>
    <p:sldId id="385" r:id="rId7"/>
    <p:sldId id="386" r:id="rId8"/>
    <p:sldId id="405" r:id="rId9"/>
    <p:sldId id="387" r:id="rId10"/>
    <p:sldId id="432" r:id="rId11"/>
    <p:sldId id="416" r:id="rId12"/>
    <p:sldId id="433" r:id="rId13"/>
    <p:sldId id="427" r:id="rId14"/>
    <p:sldId id="436" r:id="rId15"/>
    <p:sldId id="446" r:id="rId16"/>
    <p:sldId id="454" r:id="rId17"/>
    <p:sldId id="455" r:id="rId18"/>
    <p:sldId id="456" r:id="rId19"/>
    <p:sldId id="457" r:id="rId20"/>
    <p:sldId id="458" r:id="rId21"/>
    <p:sldId id="459" r:id="rId22"/>
    <p:sldId id="460" r:id="rId23"/>
    <p:sldId id="461" r:id="rId24"/>
    <p:sldId id="462" r:id="rId25"/>
    <p:sldId id="422" r:id="rId26"/>
    <p:sldId id="424" r:id="rId27"/>
    <p:sldId id="463" r:id="rId28"/>
    <p:sldId id="464" r:id="rId29"/>
    <p:sldId id="465" r:id="rId30"/>
    <p:sldId id="402" r:id="rId31"/>
    <p:sldId id="418" r:id="rId32"/>
    <p:sldId id="452" r:id="rId33"/>
    <p:sldId id="420" r:id="rId34"/>
    <p:sldId id="421" r:id="rId35"/>
    <p:sldId id="443" r:id="rId36"/>
    <p:sldId id="395" r:id="rId37"/>
    <p:sldId id="441" r:id="rId38"/>
    <p:sldId id="277" r:id="rId39"/>
    <p:sldId id="388" r:id="rId40"/>
    <p:sldId id="278" r:id="rId4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3">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hony Zanzonico" initials="AZ" lastIdx="24" clrIdx="0">
    <p:extLst/>
  </p:cmAuthor>
  <p:cmAuthor id="2" name="Jayni Gautam" initials="JG" lastIdx="13" clrIdx="1">
    <p:extLst/>
  </p:cmAuthor>
  <p:cmAuthor id="3" name="Maxim Volf" initials="MV" lastIdx="56"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a:srgbClr val="F58025"/>
    <a:srgbClr val="D4D4D4"/>
    <a:srgbClr val="C41230"/>
    <a:srgbClr val="A5A6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6" autoAdjust="0"/>
    <p:restoredTop sz="84227" autoAdjust="0"/>
  </p:normalViewPr>
  <p:slideViewPr>
    <p:cSldViewPr snapToGrid="0" snapToObjects="1" showGuides="1">
      <p:cViewPr varScale="1">
        <p:scale>
          <a:sx n="93" d="100"/>
          <a:sy n="93" d="100"/>
        </p:scale>
        <p:origin x="1133" y="77"/>
      </p:cViewPr>
      <p:guideLst>
        <p:guide orient="horz" pos="553"/>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90140B-064B-4825-B770-9B71E98A0123}" type="datetimeFigureOut">
              <a:rPr lang="en-CA" smtClean="0"/>
              <a:t>2018-11-05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A36DFB-B9F5-4B31-A38C-2633481421CA}" type="slidenum">
              <a:rPr lang="en-CA" smtClean="0"/>
              <a:t>‹#›</a:t>
            </a:fld>
            <a:endParaRPr lang="en-CA"/>
          </a:p>
        </p:txBody>
      </p:sp>
    </p:spTree>
    <p:extLst>
      <p:ext uri="{BB962C8B-B14F-4D97-AF65-F5344CB8AC3E}">
        <p14:creationId xmlns:p14="http://schemas.microsoft.com/office/powerpoint/2010/main" val="3591786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F7CC97-EB25-4886-8EE7-59550297CA5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724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different</a:t>
            </a:r>
            <a:r>
              <a:rPr lang="en-US" baseline="0" dirty="0" smtClean="0"/>
              <a:t> optional items that can be covered for specific models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4A36DFB-B9F5-4B31-A38C-2633481421CA}" type="slidenum">
              <a:rPr lang="en-CA" smtClean="0"/>
              <a:t>10</a:t>
            </a:fld>
            <a:endParaRPr lang="en-CA"/>
          </a:p>
        </p:txBody>
      </p:sp>
    </p:spTree>
    <p:extLst>
      <p:ext uri="{BB962C8B-B14F-4D97-AF65-F5344CB8AC3E}">
        <p14:creationId xmlns:p14="http://schemas.microsoft.com/office/powerpoint/2010/main" val="2483436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Geneva"/>
                <a:cs typeface="Geneva"/>
              </a:rPr>
              <a:t>Now let’s take a look at the pricing and markup for</a:t>
            </a:r>
            <a:r>
              <a:rPr lang="en-US" baseline="0" dirty="0" smtClean="0">
                <a:ea typeface="Geneva"/>
                <a:cs typeface="Geneva"/>
              </a:rPr>
              <a:t> each of the classes and Plans, starting with the Basic Plan for Class 1 vehicles.</a:t>
            </a:r>
          </a:p>
          <a:p>
            <a:pPr eaLnBrk="1" hangingPunct="1">
              <a:spcBef>
                <a:spcPct val="0"/>
              </a:spcBef>
            </a:pPr>
            <a:endParaRPr lang="en-US" baseline="0" dirty="0" smtClean="0">
              <a:ea typeface="Geneva"/>
              <a:cs typeface="Geneva"/>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baseline="0" dirty="0" smtClean="0">
                <a:ea typeface="Geneva"/>
                <a:cs typeface="Geneva"/>
              </a:rPr>
              <a:t>You can find this information on quick quotes. When you hover the mouse on the price you will see the markup. Just be careful of you are sharing your screen with your customer, they will also be able to see this. </a:t>
            </a:r>
            <a:endParaRPr lang="en-US" dirty="0" smtClean="0">
              <a:ea typeface="Geneva"/>
              <a:cs typeface="Geneva"/>
            </a:endParaRPr>
          </a:p>
          <a:p>
            <a:pPr eaLnBrk="1" hangingPunct="1">
              <a:spcBef>
                <a:spcPct val="0"/>
              </a:spcBef>
            </a:pPr>
            <a:endParaRPr lang="en-US" dirty="0" smtClean="0">
              <a:ea typeface="Geneva"/>
              <a:cs typeface="Geneva"/>
            </a:endParaRPr>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7A3C02-2B42-4439-8E21-DF3FDD4637A6}" type="slidenum">
              <a:rPr lang="en-US" smtClean="0">
                <a:latin typeface="Arial" pitchFamily="34" charset="0"/>
                <a:ea typeface="Geneva"/>
                <a:cs typeface="Geneva"/>
              </a:rPr>
              <a:pPr fontAlgn="base">
                <a:spcBef>
                  <a:spcPct val="0"/>
                </a:spcBef>
                <a:spcAft>
                  <a:spcPct val="0"/>
                </a:spcAft>
              </a:pPr>
              <a:t>11</a:t>
            </a:fld>
            <a:endParaRPr lang="en-US" smtClean="0">
              <a:latin typeface="Arial" pitchFamily="34" charset="0"/>
              <a:ea typeface="Geneva"/>
              <a:cs typeface="Geneva"/>
            </a:endParaRPr>
          </a:p>
        </p:txBody>
      </p:sp>
    </p:spTree>
    <p:extLst>
      <p:ext uri="{BB962C8B-B14F-4D97-AF65-F5344CB8AC3E}">
        <p14:creationId xmlns:p14="http://schemas.microsoft.com/office/powerpoint/2010/main" val="3975898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ea typeface="Geneva"/>
                <a:cs typeface="Geneva"/>
              </a:rPr>
              <a:t>Plus Plan for Class 1 vehicles</a:t>
            </a:r>
            <a:endParaRPr lang="en-US" dirty="0" smtClean="0">
              <a:ea typeface="Geneva"/>
              <a:cs typeface="Geneva"/>
            </a:endParaRPr>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7A3C02-2B42-4439-8E21-DF3FDD4637A6}" type="slidenum">
              <a:rPr lang="en-US" smtClean="0">
                <a:latin typeface="Arial" pitchFamily="34" charset="0"/>
                <a:ea typeface="Geneva"/>
                <a:cs typeface="Geneva"/>
              </a:rPr>
              <a:pPr fontAlgn="base">
                <a:spcBef>
                  <a:spcPct val="0"/>
                </a:spcBef>
                <a:spcAft>
                  <a:spcPct val="0"/>
                </a:spcAft>
              </a:pPr>
              <a:t>12</a:t>
            </a:fld>
            <a:endParaRPr lang="en-US" smtClean="0">
              <a:latin typeface="Arial" pitchFamily="34" charset="0"/>
              <a:ea typeface="Geneva"/>
              <a:cs typeface="Geneva"/>
            </a:endParaRPr>
          </a:p>
        </p:txBody>
      </p:sp>
    </p:spTree>
    <p:extLst>
      <p:ext uri="{BB962C8B-B14F-4D97-AF65-F5344CB8AC3E}">
        <p14:creationId xmlns:p14="http://schemas.microsoft.com/office/powerpoint/2010/main" val="2156525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ea typeface="Geneva"/>
                <a:cs typeface="Geneva"/>
              </a:rPr>
              <a:t>Additional option for Class 1 vehicles: CR-V and HR-V</a:t>
            </a:r>
            <a:endParaRPr lang="en-US" dirty="0" smtClean="0">
              <a:ea typeface="Geneva"/>
              <a:cs typeface="Geneva"/>
            </a:endParaRPr>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7A3C02-2B42-4439-8E21-DF3FDD4637A6}" type="slidenum">
              <a:rPr lang="en-US" smtClean="0">
                <a:latin typeface="Arial" pitchFamily="34" charset="0"/>
                <a:ea typeface="Geneva"/>
                <a:cs typeface="Geneva"/>
              </a:rPr>
              <a:pPr fontAlgn="base">
                <a:spcBef>
                  <a:spcPct val="0"/>
                </a:spcBef>
                <a:spcAft>
                  <a:spcPct val="0"/>
                </a:spcAft>
              </a:pPr>
              <a:t>13</a:t>
            </a:fld>
            <a:endParaRPr lang="en-US" smtClean="0">
              <a:latin typeface="Arial" pitchFamily="34" charset="0"/>
              <a:ea typeface="Geneva"/>
              <a:cs typeface="Geneva"/>
            </a:endParaRPr>
          </a:p>
        </p:txBody>
      </p:sp>
    </p:spTree>
    <p:extLst>
      <p:ext uri="{BB962C8B-B14F-4D97-AF65-F5344CB8AC3E}">
        <p14:creationId xmlns:p14="http://schemas.microsoft.com/office/powerpoint/2010/main" val="3718888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ea typeface="Geneva"/>
                <a:cs typeface="Geneva"/>
              </a:rPr>
              <a:t>Basic Plan for Class 2 vehicles</a:t>
            </a:r>
            <a:endParaRPr lang="en-US" dirty="0" smtClean="0">
              <a:ea typeface="Geneva"/>
              <a:cs typeface="Geneva"/>
            </a:endParaRPr>
          </a:p>
          <a:p>
            <a:pPr eaLnBrk="1" hangingPunct="1">
              <a:spcBef>
                <a:spcPct val="0"/>
              </a:spcBef>
            </a:pPr>
            <a:endParaRPr lang="en-US" dirty="0" smtClean="0">
              <a:ea typeface="Geneva"/>
              <a:cs typeface="Geneva"/>
            </a:endParaRPr>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7A3C02-2B42-4439-8E21-DF3FDD4637A6}" type="slidenum">
              <a:rPr lang="en-US" smtClean="0">
                <a:latin typeface="Arial" pitchFamily="34" charset="0"/>
                <a:ea typeface="Geneva"/>
                <a:cs typeface="Geneva"/>
              </a:rPr>
              <a:pPr fontAlgn="base">
                <a:spcBef>
                  <a:spcPct val="0"/>
                </a:spcBef>
                <a:spcAft>
                  <a:spcPct val="0"/>
                </a:spcAft>
              </a:pPr>
              <a:t>14</a:t>
            </a:fld>
            <a:endParaRPr lang="en-US" smtClean="0">
              <a:latin typeface="Arial" pitchFamily="34" charset="0"/>
              <a:ea typeface="Geneva"/>
              <a:cs typeface="Geneva"/>
            </a:endParaRPr>
          </a:p>
        </p:txBody>
      </p:sp>
    </p:spTree>
    <p:extLst>
      <p:ext uri="{BB962C8B-B14F-4D97-AF65-F5344CB8AC3E}">
        <p14:creationId xmlns:p14="http://schemas.microsoft.com/office/powerpoint/2010/main" val="1691368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ea typeface="Geneva"/>
                <a:cs typeface="Geneva"/>
              </a:rPr>
              <a:t>Plus Plan for Class 2 vehicles</a:t>
            </a:r>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7A3C02-2B42-4439-8E21-DF3FDD4637A6}" type="slidenum">
              <a:rPr lang="en-US" smtClean="0">
                <a:latin typeface="Arial" pitchFamily="34" charset="0"/>
                <a:ea typeface="Geneva"/>
                <a:cs typeface="Geneva"/>
              </a:rPr>
              <a:pPr fontAlgn="base">
                <a:spcBef>
                  <a:spcPct val="0"/>
                </a:spcBef>
                <a:spcAft>
                  <a:spcPct val="0"/>
                </a:spcAft>
              </a:pPr>
              <a:t>15</a:t>
            </a:fld>
            <a:endParaRPr lang="en-US" smtClean="0">
              <a:latin typeface="Arial" pitchFamily="34" charset="0"/>
              <a:ea typeface="Geneva"/>
              <a:cs typeface="Geneva"/>
            </a:endParaRPr>
          </a:p>
        </p:txBody>
      </p:sp>
    </p:spTree>
    <p:extLst>
      <p:ext uri="{BB962C8B-B14F-4D97-AF65-F5344CB8AC3E}">
        <p14:creationId xmlns:p14="http://schemas.microsoft.com/office/powerpoint/2010/main" val="2043381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ea typeface="Geneva"/>
                <a:cs typeface="Geneva"/>
              </a:rPr>
              <a:t>Additional options for Class 2 vehicles</a:t>
            </a:r>
            <a:endParaRPr lang="en-US" dirty="0" smtClean="0">
              <a:ea typeface="Geneva"/>
              <a:cs typeface="Geneva"/>
            </a:endParaRPr>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7A3C02-2B42-4439-8E21-DF3FDD4637A6}" type="slidenum">
              <a:rPr lang="en-US" smtClean="0">
                <a:latin typeface="Arial" pitchFamily="34" charset="0"/>
                <a:ea typeface="Geneva"/>
                <a:cs typeface="Geneva"/>
              </a:rPr>
              <a:pPr fontAlgn="base">
                <a:spcBef>
                  <a:spcPct val="0"/>
                </a:spcBef>
                <a:spcAft>
                  <a:spcPct val="0"/>
                </a:spcAft>
              </a:pPr>
              <a:t>16</a:t>
            </a:fld>
            <a:endParaRPr lang="en-US" smtClean="0">
              <a:latin typeface="Arial" pitchFamily="34" charset="0"/>
              <a:ea typeface="Geneva"/>
              <a:cs typeface="Geneva"/>
            </a:endParaRPr>
          </a:p>
        </p:txBody>
      </p:sp>
    </p:spTree>
    <p:extLst>
      <p:ext uri="{BB962C8B-B14F-4D97-AF65-F5344CB8AC3E}">
        <p14:creationId xmlns:p14="http://schemas.microsoft.com/office/powerpoint/2010/main" val="880063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Geneva"/>
              <a:cs typeface="Geneva"/>
            </a:endParaRPr>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7A3C02-2B42-4439-8E21-DF3FDD4637A6}" type="slidenum">
              <a:rPr lang="en-US" smtClean="0">
                <a:latin typeface="Arial" pitchFamily="34" charset="0"/>
                <a:ea typeface="Geneva"/>
                <a:cs typeface="Geneva"/>
              </a:rPr>
              <a:pPr fontAlgn="base">
                <a:spcBef>
                  <a:spcPct val="0"/>
                </a:spcBef>
                <a:spcAft>
                  <a:spcPct val="0"/>
                </a:spcAft>
              </a:pPr>
              <a:t>17</a:t>
            </a:fld>
            <a:endParaRPr lang="en-US" smtClean="0">
              <a:latin typeface="Arial" pitchFamily="34" charset="0"/>
              <a:ea typeface="Geneva"/>
              <a:cs typeface="Geneva"/>
            </a:endParaRPr>
          </a:p>
        </p:txBody>
      </p:sp>
    </p:spTree>
    <p:extLst>
      <p:ext uri="{BB962C8B-B14F-4D97-AF65-F5344CB8AC3E}">
        <p14:creationId xmlns:p14="http://schemas.microsoft.com/office/powerpoint/2010/main" val="734515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Geneva"/>
              <a:cs typeface="Geneva"/>
            </a:endParaRPr>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7A3C02-2B42-4439-8E21-DF3FDD4637A6}" type="slidenum">
              <a:rPr lang="en-US" smtClean="0">
                <a:latin typeface="Arial" pitchFamily="34" charset="0"/>
                <a:ea typeface="Geneva"/>
                <a:cs typeface="Geneva"/>
              </a:rPr>
              <a:pPr fontAlgn="base">
                <a:spcBef>
                  <a:spcPct val="0"/>
                </a:spcBef>
                <a:spcAft>
                  <a:spcPct val="0"/>
                </a:spcAft>
              </a:pPr>
              <a:t>18</a:t>
            </a:fld>
            <a:endParaRPr lang="en-US" smtClean="0">
              <a:latin typeface="Arial" pitchFamily="34" charset="0"/>
              <a:ea typeface="Geneva"/>
              <a:cs typeface="Geneva"/>
            </a:endParaRPr>
          </a:p>
        </p:txBody>
      </p:sp>
    </p:spTree>
    <p:extLst>
      <p:ext uri="{BB962C8B-B14F-4D97-AF65-F5344CB8AC3E}">
        <p14:creationId xmlns:p14="http://schemas.microsoft.com/office/powerpoint/2010/main" val="2622077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Geneva"/>
              <a:cs typeface="Geneva"/>
            </a:endParaRPr>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7A3C02-2B42-4439-8E21-DF3FDD4637A6}" type="slidenum">
              <a:rPr lang="en-US" smtClean="0">
                <a:latin typeface="Arial" pitchFamily="34" charset="0"/>
                <a:ea typeface="Geneva"/>
                <a:cs typeface="Geneva"/>
              </a:rPr>
              <a:pPr fontAlgn="base">
                <a:spcBef>
                  <a:spcPct val="0"/>
                </a:spcBef>
                <a:spcAft>
                  <a:spcPct val="0"/>
                </a:spcAft>
              </a:pPr>
              <a:t>19</a:t>
            </a:fld>
            <a:endParaRPr lang="en-US" smtClean="0">
              <a:latin typeface="Arial" pitchFamily="34" charset="0"/>
              <a:ea typeface="Geneva"/>
              <a:cs typeface="Geneva"/>
            </a:endParaRPr>
          </a:p>
        </p:txBody>
      </p:sp>
    </p:spTree>
    <p:extLst>
      <p:ext uri="{BB962C8B-B14F-4D97-AF65-F5344CB8AC3E}">
        <p14:creationId xmlns:p14="http://schemas.microsoft.com/office/powerpoint/2010/main" val="1750293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For VW</a:t>
            </a:r>
            <a:endParaRPr lang="en-CA" dirty="0"/>
          </a:p>
        </p:txBody>
      </p:sp>
      <p:sp>
        <p:nvSpPr>
          <p:cNvPr id="4" name="Slide Number Placeholder 3"/>
          <p:cNvSpPr>
            <a:spLocks noGrp="1"/>
          </p:cNvSpPr>
          <p:nvPr>
            <p:ph type="sldNum" sz="quarter" idx="10"/>
          </p:nvPr>
        </p:nvSpPr>
        <p:spPr/>
        <p:txBody>
          <a:bodyPr/>
          <a:lstStyle/>
          <a:p>
            <a:fld id="{74A36DFB-B9F5-4B31-A38C-2633481421CA}" type="slidenum">
              <a:rPr lang="en-CA" smtClean="0"/>
              <a:t>2</a:t>
            </a:fld>
            <a:endParaRPr lang="en-CA"/>
          </a:p>
        </p:txBody>
      </p:sp>
    </p:spTree>
    <p:extLst>
      <p:ext uri="{BB962C8B-B14F-4D97-AF65-F5344CB8AC3E}">
        <p14:creationId xmlns:p14="http://schemas.microsoft.com/office/powerpoint/2010/main" val="2555834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Geneva"/>
              <a:cs typeface="Geneva"/>
            </a:endParaRPr>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7A3C02-2B42-4439-8E21-DF3FDD4637A6}" type="slidenum">
              <a:rPr lang="en-US" smtClean="0">
                <a:latin typeface="Arial" pitchFamily="34" charset="0"/>
                <a:ea typeface="Geneva"/>
                <a:cs typeface="Geneva"/>
              </a:rPr>
              <a:pPr fontAlgn="base">
                <a:spcBef>
                  <a:spcPct val="0"/>
                </a:spcBef>
                <a:spcAft>
                  <a:spcPct val="0"/>
                </a:spcAft>
              </a:pPr>
              <a:t>20</a:t>
            </a:fld>
            <a:endParaRPr lang="en-US" smtClean="0">
              <a:latin typeface="Arial" pitchFamily="34" charset="0"/>
              <a:ea typeface="Geneva"/>
              <a:cs typeface="Geneva"/>
            </a:endParaRPr>
          </a:p>
        </p:txBody>
      </p:sp>
    </p:spTree>
    <p:extLst>
      <p:ext uri="{BB962C8B-B14F-4D97-AF65-F5344CB8AC3E}">
        <p14:creationId xmlns:p14="http://schemas.microsoft.com/office/powerpoint/2010/main" val="1914882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Geneva"/>
              <a:cs typeface="Geneva"/>
            </a:endParaRPr>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7A3C02-2B42-4439-8E21-DF3FDD4637A6}" type="slidenum">
              <a:rPr lang="en-US" smtClean="0">
                <a:latin typeface="Arial" pitchFamily="34" charset="0"/>
                <a:ea typeface="Geneva"/>
                <a:cs typeface="Geneva"/>
              </a:rPr>
              <a:pPr fontAlgn="base">
                <a:spcBef>
                  <a:spcPct val="0"/>
                </a:spcBef>
                <a:spcAft>
                  <a:spcPct val="0"/>
                </a:spcAft>
              </a:pPr>
              <a:t>21</a:t>
            </a:fld>
            <a:endParaRPr lang="en-US" smtClean="0">
              <a:latin typeface="Arial" pitchFamily="34" charset="0"/>
              <a:ea typeface="Geneva"/>
              <a:cs typeface="Geneva"/>
            </a:endParaRPr>
          </a:p>
        </p:txBody>
      </p:sp>
    </p:spTree>
    <p:extLst>
      <p:ext uri="{BB962C8B-B14F-4D97-AF65-F5344CB8AC3E}">
        <p14:creationId xmlns:p14="http://schemas.microsoft.com/office/powerpoint/2010/main" val="3139333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Geneva"/>
              <a:cs typeface="Geneva"/>
            </a:endParaRPr>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7A3C02-2B42-4439-8E21-DF3FDD4637A6}" type="slidenum">
              <a:rPr lang="en-US" smtClean="0">
                <a:latin typeface="Arial" pitchFamily="34" charset="0"/>
                <a:ea typeface="Geneva"/>
                <a:cs typeface="Geneva"/>
              </a:rPr>
              <a:pPr fontAlgn="base">
                <a:spcBef>
                  <a:spcPct val="0"/>
                </a:spcBef>
                <a:spcAft>
                  <a:spcPct val="0"/>
                </a:spcAft>
              </a:pPr>
              <a:t>22</a:t>
            </a:fld>
            <a:endParaRPr lang="en-US" smtClean="0">
              <a:latin typeface="Arial" pitchFamily="34" charset="0"/>
              <a:ea typeface="Geneva"/>
              <a:cs typeface="Geneva"/>
            </a:endParaRPr>
          </a:p>
        </p:txBody>
      </p:sp>
    </p:spTree>
    <p:extLst>
      <p:ext uri="{BB962C8B-B14F-4D97-AF65-F5344CB8AC3E}">
        <p14:creationId xmlns:p14="http://schemas.microsoft.com/office/powerpoint/2010/main" val="4189702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how to submit a prepaid maintenance claim. </a:t>
            </a:r>
          </a:p>
          <a:p>
            <a:endParaRPr lang="en-US" dirty="0" smtClean="0"/>
          </a:p>
          <a:p>
            <a:r>
              <a:rPr lang="en-US" dirty="0" smtClean="0"/>
              <a:t>The submission process is pretty similar to</a:t>
            </a:r>
            <a:r>
              <a:rPr lang="en-US" baseline="0" dirty="0" smtClean="0"/>
              <a:t> that of MBP. You can submit a claim by calling the administrator toll-free at 1-866-287-6200. We are currently working to allow the service department to submit the claims directly through HUB. </a:t>
            </a:r>
          </a:p>
          <a:p>
            <a:endParaRPr lang="en-US" dirty="0" smtClean="0"/>
          </a:p>
          <a:p>
            <a:r>
              <a:rPr lang="en-US" dirty="0" smtClean="0"/>
              <a:t>It’s just that easy - the customer can purchase the car, buy the product and can schedule their first service visit at the service desk</a:t>
            </a:r>
            <a:r>
              <a:rPr lang="en-US" baseline="0" dirty="0" smtClean="0"/>
              <a:t> all in the same day. </a:t>
            </a:r>
          </a:p>
          <a:p>
            <a:endParaRPr lang="en-US" baseline="0" dirty="0" smtClean="0"/>
          </a:p>
          <a:p>
            <a:r>
              <a:rPr lang="en-US" baseline="0" dirty="0" smtClean="0"/>
              <a:t>To speed things along, the service can call in the claim at LGM and have the services pre-authorized before the customer even comes in.</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4A36DFB-B9F5-4B31-A38C-2633481421CA}" type="slidenum">
              <a:rPr lang="en-CA" smtClean="0"/>
              <a:t>23</a:t>
            </a:fld>
            <a:endParaRPr lang="en-CA"/>
          </a:p>
        </p:txBody>
      </p:sp>
    </p:spTree>
    <p:extLst>
      <p:ext uri="{BB962C8B-B14F-4D97-AF65-F5344CB8AC3E}">
        <p14:creationId xmlns:p14="http://schemas.microsoft.com/office/powerpoint/2010/main" val="954026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Geneva"/>
                <a:cs typeface="Geneva"/>
              </a:rPr>
              <a:t>Here is</a:t>
            </a:r>
            <a:r>
              <a:rPr lang="en-US" baseline="0" dirty="0" smtClean="0">
                <a:ea typeface="Geneva"/>
                <a:cs typeface="Geneva"/>
              </a:rPr>
              <a:t> some information regarding the service team and parts and </a:t>
            </a:r>
            <a:r>
              <a:rPr lang="en-US" baseline="0" dirty="0" err="1" smtClean="0">
                <a:ea typeface="Geneva"/>
                <a:cs typeface="Geneva"/>
              </a:rPr>
              <a:t>labour</a:t>
            </a:r>
            <a:r>
              <a:rPr lang="en-US" baseline="0" dirty="0" smtClean="0">
                <a:ea typeface="Geneva"/>
                <a:cs typeface="Geneva"/>
              </a:rPr>
              <a:t> pricing: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baseline="0" dirty="0" smtClean="0">
                <a:ea typeface="Geneva"/>
                <a:cs typeface="Geneva"/>
              </a:rPr>
              <a:t>** Emphasize service only done at selling </a:t>
            </a:r>
            <a:r>
              <a:rPr lang="en-US" baseline="0" dirty="0" err="1" smtClean="0">
                <a:ea typeface="Geneva"/>
                <a:cs typeface="Geneva"/>
              </a:rPr>
              <a:t>dlr</a:t>
            </a:r>
            <a:r>
              <a:rPr lang="en-US" baseline="0" dirty="0" smtClean="0">
                <a:ea typeface="Geneva"/>
                <a:cs typeface="Geneva"/>
              </a:rPr>
              <a:t>!!</a:t>
            </a:r>
          </a:p>
          <a:p>
            <a:pPr eaLnBrk="1" hangingPunct="1">
              <a:spcBef>
                <a:spcPct val="0"/>
              </a:spcBef>
            </a:pPr>
            <a:endParaRPr lang="en-US" baseline="0" dirty="0" smtClean="0">
              <a:ea typeface="Geneva"/>
              <a:cs typeface="Geneva"/>
            </a:endParaRPr>
          </a:p>
          <a:p>
            <a:pPr eaLnBrk="1" hangingPunct="1">
              <a:spcBef>
                <a:spcPct val="0"/>
              </a:spcBef>
            </a:pPr>
            <a:r>
              <a:rPr lang="en-US" baseline="0" dirty="0" smtClean="0">
                <a:ea typeface="Geneva"/>
                <a:cs typeface="Geneva"/>
              </a:rPr>
              <a:t>(Click) The specific amounts are shown on screen and apply for all dealers nationwide.</a:t>
            </a:r>
          </a:p>
          <a:p>
            <a:pPr eaLnBrk="1" hangingPunct="1">
              <a:spcBef>
                <a:spcPct val="0"/>
              </a:spcBef>
            </a:pPr>
            <a:endParaRPr lang="en-US" baseline="0" dirty="0" smtClean="0">
              <a:ea typeface="Geneva"/>
              <a:cs typeface="Geneva"/>
            </a:endParaRPr>
          </a:p>
          <a:p>
            <a:pPr eaLnBrk="1" hangingPunct="1">
              <a:spcBef>
                <a:spcPct val="0"/>
              </a:spcBef>
            </a:pPr>
            <a:r>
              <a:rPr lang="en-US" baseline="0" dirty="0" smtClean="0">
                <a:ea typeface="Geneva"/>
                <a:cs typeface="Geneva"/>
              </a:rPr>
              <a:t>(click) Any additional items to be covered can be sold at dealer rates and billed on a separate order</a:t>
            </a:r>
          </a:p>
          <a:p>
            <a:pPr eaLnBrk="1" hangingPunct="1">
              <a:spcBef>
                <a:spcPct val="0"/>
              </a:spcBef>
            </a:pPr>
            <a:endParaRPr lang="en-US" baseline="0" dirty="0" smtClean="0">
              <a:ea typeface="Geneva"/>
              <a:cs typeface="Geneva"/>
            </a:endParaRPr>
          </a:p>
          <a:p>
            <a:pPr eaLnBrk="1" hangingPunct="1">
              <a:spcBef>
                <a:spcPct val="0"/>
              </a:spcBef>
            </a:pPr>
            <a:endParaRPr lang="en-US" baseline="0" dirty="0" smtClean="0">
              <a:ea typeface="Geneva"/>
              <a:cs typeface="Geneva"/>
            </a:endParaRPr>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7A3C02-2B42-4439-8E21-DF3FDD4637A6}" type="slidenum">
              <a:rPr lang="en-US" smtClean="0">
                <a:latin typeface="Arial" pitchFamily="34" charset="0"/>
                <a:ea typeface="Geneva"/>
                <a:cs typeface="Geneva"/>
              </a:rPr>
              <a:pPr fontAlgn="base">
                <a:spcBef>
                  <a:spcPct val="0"/>
                </a:spcBef>
                <a:spcAft>
                  <a:spcPct val="0"/>
                </a:spcAft>
              </a:pPr>
              <a:t>24</a:t>
            </a:fld>
            <a:endParaRPr lang="en-US" smtClean="0">
              <a:latin typeface="Arial" pitchFamily="34" charset="0"/>
              <a:ea typeface="Geneva"/>
              <a:cs typeface="Geneva"/>
            </a:endParaRPr>
          </a:p>
        </p:txBody>
      </p:sp>
    </p:spTree>
    <p:extLst>
      <p:ext uri="{BB962C8B-B14F-4D97-AF65-F5344CB8AC3E}">
        <p14:creationId xmlns:p14="http://schemas.microsoft.com/office/powerpoint/2010/main" val="183862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Geneva"/>
                <a:cs typeface="Geneva"/>
              </a:rPr>
              <a:t>Here is</a:t>
            </a:r>
            <a:r>
              <a:rPr lang="en-US" baseline="0" dirty="0" smtClean="0">
                <a:ea typeface="Geneva"/>
                <a:cs typeface="Geneva"/>
              </a:rPr>
              <a:t> some information regarding the service team and parts and </a:t>
            </a:r>
            <a:r>
              <a:rPr lang="en-US" baseline="0" dirty="0" err="1" smtClean="0">
                <a:ea typeface="Geneva"/>
                <a:cs typeface="Geneva"/>
              </a:rPr>
              <a:t>labour</a:t>
            </a:r>
            <a:r>
              <a:rPr lang="en-US" baseline="0" dirty="0" smtClean="0">
                <a:ea typeface="Geneva"/>
                <a:cs typeface="Geneva"/>
              </a:rPr>
              <a:t> pricing: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baseline="0" dirty="0" smtClean="0">
                <a:ea typeface="Geneva"/>
                <a:cs typeface="Geneva"/>
              </a:rPr>
              <a:t>** Emphasize service only done at selling </a:t>
            </a:r>
            <a:r>
              <a:rPr lang="en-US" baseline="0" dirty="0" err="1" smtClean="0">
                <a:ea typeface="Geneva"/>
                <a:cs typeface="Geneva"/>
              </a:rPr>
              <a:t>dlr</a:t>
            </a:r>
            <a:r>
              <a:rPr lang="en-US" baseline="0" dirty="0" smtClean="0">
                <a:ea typeface="Geneva"/>
                <a:cs typeface="Geneva"/>
              </a:rPr>
              <a:t>!!</a:t>
            </a:r>
          </a:p>
          <a:p>
            <a:pPr eaLnBrk="1" hangingPunct="1">
              <a:spcBef>
                <a:spcPct val="0"/>
              </a:spcBef>
            </a:pPr>
            <a:endParaRPr lang="en-US" baseline="0" dirty="0" smtClean="0">
              <a:ea typeface="Geneva"/>
              <a:cs typeface="Geneva"/>
            </a:endParaRPr>
          </a:p>
          <a:p>
            <a:pPr eaLnBrk="1" hangingPunct="1">
              <a:spcBef>
                <a:spcPct val="0"/>
              </a:spcBef>
            </a:pPr>
            <a:r>
              <a:rPr lang="en-US" baseline="0" dirty="0" smtClean="0">
                <a:ea typeface="Geneva"/>
                <a:cs typeface="Geneva"/>
              </a:rPr>
              <a:t>(Click) The specific amounts are shown on screen and apply for all dealers nationwide.</a:t>
            </a:r>
          </a:p>
          <a:p>
            <a:pPr eaLnBrk="1" hangingPunct="1">
              <a:spcBef>
                <a:spcPct val="0"/>
              </a:spcBef>
            </a:pPr>
            <a:endParaRPr lang="en-US" baseline="0" dirty="0" smtClean="0">
              <a:ea typeface="Geneva"/>
              <a:cs typeface="Geneva"/>
            </a:endParaRPr>
          </a:p>
          <a:p>
            <a:pPr eaLnBrk="1" hangingPunct="1">
              <a:spcBef>
                <a:spcPct val="0"/>
              </a:spcBef>
            </a:pPr>
            <a:r>
              <a:rPr lang="en-US" baseline="0" dirty="0" smtClean="0">
                <a:ea typeface="Geneva"/>
                <a:cs typeface="Geneva"/>
              </a:rPr>
              <a:t>(click) Any additional items to be covered can be sold at dealer rates and billed on a separate order</a:t>
            </a:r>
          </a:p>
          <a:p>
            <a:pPr eaLnBrk="1" hangingPunct="1">
              <a:spcBef>
                <a:spcPct val="0"/>
              </a:spcBef>
            </a:pPr>
            <a:endParaRPr lang="en-US" baseline="0" dirty="0" smtClean="0">
              <a:ea typeface="Geneva"/>
              <a:cs typeface="Geneva"/>
            </a:endParaRPr>
          </a:p>
          <a:p>
            <a:pPr eaLnBrk="1" hangingPunct="1">
              <a:spcBef>
                <a:spcPct val="0"/>
              </a:spcBef>
            </a:pPr>
            <a:endParaRPr lang="en-US" baseline="0" dirty="0" smtClean="0">
              <a:ea typeface="Geneva"/>
              <a:cs typeface="Geneva"/>
            </a:endParaRPr>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7A3C02-2B42-4439-8E21-DF3FDD4637A6}" type="slidenum">
              <a:rPr lang="en-US" smtClean="0">
                <a:latin typeface="Arial" pitchFamily="34" charset="0"/>
                <a:ea typeface="Geneva"/>
                <a:cs typeface="Geneva"/>
              </a:rPr>
              <a:pPr fontAlgn="base">
                <a:spcBef>
                  <a:spcPct val="0"/>
                </a:spcBef>
                <a:spcAft>
                  <a:spcPct val="0"/>
                </a:spcAft>
              </a:pPr>
              <a:t>25</a:t>
            </a:fld>
            <a:endParaRPr lang="en-US" smtClean="0">
              <a:latin typeface="Arial" pitchFamily="34" charset="0"/>
              <a:ea typeface="Geneva"/>
              <a:cs typeface="Geneva"/>
            </a:endParaRPr>
          </a:p>
        </p:txBody>
      </p:sp>
    </p:spTree>
    <p:extLst>
      <p:ext uri="{BB962C8B-B14F-4D97-AF65-F5344CB8AC3E}">
        <p14:creationId xmlns:p14="http://schemas.microsoft.com/office/powerpoint/2010/main" val="82693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Geneva"/>
                <a:cs typeface="Geneva"/>
              </a:rPr>
              <a:t>Here is</a:t>
            </a:r>
            <a:r>
              <a:rPr lang="en-US" baseline="0" dirty="0" smtClean="0">
                <a:ea typeface="Geneva"/>
                <a:cs typeface="Geneva"/>
              </a:rPr>
              <a:t> some information regarding the service team and parts and </a:t>
            </a:r>
            <a:r>
              <a:rPr lang="en-US" baseline="0" dirty="0" err="1" smtClean="0">
                <a:ea typeface="Geneva"/>
                <a:cs typeface="Geneva"/>
              </a:rPr>
              <a:t>labour</a:t>
            </a:r>
            <a:r>
              <a:rPr lang="en-US" baseline="0" dirty="0" smtClean="0">
                <a:ea typeface="Geneva"/>
                <a:cs typeface="Geneva"/>
              </a:rPr>
              <a:t> pricing: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baseline="0" dirty="0" smtClean="0">
                <a:ea typeface="Geneva"/>
                <a:cs typeface="Geneva"/>
              </a:rPr>
              <a:t>** Emphasize service only done at selling </a:t>
            </a:r>
            <a:r>
              <a:rPr lang="en-US" baseline="0" dirty="0" err="1" smtClean="0">
                <a:ea typeface="Geneva"/>
                <a:cs typeface="Geneva"/>
              </a:rPr>
              <a:t>dlr</a:t>
            </a:r>
            <a:r>
              <a:rPr lang="en-US" baseline="0" dirty="0" smtClean="0">
                <a:ea typeface="Geneva"/>
                <a:cs typeface="Geneva"/>
              </a:rPr>
              <a:t>!!</a:t>
            </a:r>
          </a:p>
          <a:p>
            <a:pPr eaLnBrk="1" hangingPunct="1">
              <a:spcBef>
                <a:spcPct val="0"/>
              </a:spcBef>
            </a:pPr>
            <a:endParaRPr lang="en-US" baseline="0" dirty="0" smtClean="0">
              <a:ea typeface="Geneva"/>
              <a:cs typeface="Geneva"/>
            </a:endParaRPr>
          </a:p>
          <a:p>
            <a:pPr eaLnBrk="1" hangingPunct="1">
              <a:spcBef>
                <a:spcPct val="0"/>
              </a:spcBef>
            </a:pPr>
            <a:r>
              <a:rPr lang="en-US" baseline="0" dirty="0" smtClean="0">
                <a:ea typeface="Geneva"/>
                <a:cs typeface="Geneva"/>
              </a:rPr>
              <a:t>(Click) The specific amounts are shown on screen and apply for all dealers nationwide.</a:t>
            </a:r>
          </a:p>
          <a:p>
            <a:pPr eaLnBrk="1" hangingPunct="1">
              <a:spcBef>
                <a:spcPct val="0"/>
              </a:spcBef>
            </a:pPr>
            <a:endParaRPr lang="en-US" baseline="0" dirty="0" smtClean="0">
              <a:ea typeface="Geneva"/>
              <a:cs typeface="Geneva"/>
            </a:endParaRPr>
          </a:p>
          <a:p>
            <a:pPr eaLnBrk="1" hangingPunct="1">
              <a:spcBef>
                <a:spcPct val="0"/>
              </a:spcBef>
            </a:pPr>
            <a:r>
              <a:rPr lang="en-US" baseline="0" dirty="0" smtClean="0">
                <a:ea typeface="Geneva"/>
                <a:cs typeface="Geneva"/>
              </a:rPr>
              <a:t>(click) Any additional items to be covered can be sold at dealer rates and billed on a separate order</a:t>
            </a:r>
          </a:p>
          <a:p>
            <a:pPr eaLnBrk="1" hangingPunct="1">
              <a:spcBef>
                <a:spcPct val="0"/>
              </a:spcBef>
            </a:pPr>
            <a:endParaRPr lang="en-US" baseline="0" dirty="0" smtClean="0">
              <a:ea typeface="Geneva"/>
              <a:cs typeface="Geneva"/>
            </a:endParaRPr>
          </a:p>
          <a:p>
            <a:pPr eaLnBrk="1" hangingPunct="1">
              <a:spcBef>
                <a:spcPct val="0"/>
              </a:spcBef>
            </a:pPr>
            <a:endParaRPr lang="en-US" baseline="0" dirty="0" smtClean="0">
              <a:ea typeface="Geneva"/>
              <a:cs typeface="Geneva"/>
            </a:endParaRPr>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7A3C02-2B42-4439-8E21-DF3FDD4637A6}" type="slidenum">
              <a:rPr lang="en-US" smtClean="0">
                <a:latin typeface="Arial" pitchFamily="34" charset="0"/>
                <a:ea typeface="Geneva"/>
                <a:cs typeface="Geneva"/>
              </a:rPr>
              <a:pPr fontAlgn="base">
                <a:spcBef>
                  <a:spcPct val="0"/>
                </a:spcBef>
                <a:spcAft>
                  <a:spcPct val="0"/>
                </a:spcAft>
              </a:pPr>
              <a:t>26</a:t>
            </a:fld>
            <a:endParaRPr lang="en-US" smtClean="0">
              <a:latin typeface="Arial" pitchFamily="34" charset="0"/>
              <a:ea typeface="Geneva"/>
              <a:cs typeface="Geneva"/>
            </a:endParaRPr>
          </a:p>
        </p:txBody>
      </p:sp>
    </p:spTree>
    <p:extLst>
      <p:ext uri="{BB962C8B-B14F-4D97-AF65-F5344CB8AC3E}">
        <p14:creationId xmlns:p14="http://schemas.microsoft.com/office/powerpoint/2010/main" val="4095259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Geneva"/>
                <a:cs typeface="Geneva"/>
              </a:rPr>
              <a:t>Here is</a:t>
            </a:r>
            <a:r>
              <a:rPr lang="en-US" baseline="0" dirty="0" smtClean="0">
                <a:ea typeface="Geneva"/>
                <a:cs typeface="Geneva"/>
              </a:rPr>
              <a:t> some information regarding the service team and parts and </a:t>
            </a:r>
            <a:r>
              <a:rPr lang="en-US" baseline="0" dirty="0" err="1" smtClean="0">
                <a:ea typeface="Geneva"/>
                <a:cs typeface="Geneva"/>
              </a:rPr>
              <a:t>labour</a:t>
            </a:r>
            <a:r>
              <a:rPr lang="en-US" baseline="0" dirty="0" smtClean="0">
                <a:ea typeface="Geneva"/>
                <a:cs typeface="Geneva"/>
              </a:rPr>
              <a:t> pricing: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baseline="0" dirty="0" smtClean="0">
                <a:ea typeface="Geneva"/>
                <a:cs typeface="Geneva"/>
              </a:rPr>
              <a:t>** Emphasize service only done at selling </a:t>
            </a:r>
            <a:r>
              <a:rPr lang="en-US" baseline="0" dirty="0" err="1" smtClean="0">
                <a:ea typeface="Geneva"/>
                <a:cs typeface="Geneva"/>
              </a:rPr>
              <a:t>dlr</a:t>
            </a:r>
            <a:r>
              <a:rPr lang="en-US" baseline="0" dirty="0" smtClean="0">
                <a:ea typeface="Geneva"/>
                <a:cs typeface="Geneva"/>
              </a:rPr>
              <a:t>!!</a:t>
            </a:r>
          </a:p>
          <a:p>
            <a:pPr eaLnBrk="1" hangingPunct="1">
              <a:spcBef>
                <a:spcPct val="0"/>
              </a:spcBef>
            </a:pPr>
            <a:endParaRPr lang="en-US" baseline="0" dirty="0" smtClean="0">
              <a:ea typeface="Geneva"/>
              <a:cs typeface="Geneva"/>
            </a:endParaRPr>
          </a:p>
          <a:p>
            <a:pPr eaLnBrk="1" hangingPunct="1">
              <a:spcBef>
                <a:spcPct val="0"/>
              </a:spcBef>
            </a:pPr>
            <a:r>
              <a:rPr lang="en-US" baseline="0" dirty="0" smtClean="0">
                <a:ea typeface="Geneva"/>
                <a:cs typeface="Geneva"/>
              </a:rPr>
              <a:t>(Click) The specific amounts are shown on screen and apply for all dealers nationwide.</a:t>
            </a:r>
          </a:p>
          <a:p>
            <a:pPr eaLnBrk="1" hangingPunct="1">
              <a:spcBef>
                <a:spcPct val="0"/>
              </a:spcBef>
            </a:pPr>
            <a:endParaRPr lang="en-US" baseline="0" dirty="0" smtClean="0">
              <a:ea typeface="Geneva"/>
              <a:cs typeface="Geneva"/>
            </a:endParaRPr>
          </a:p>
          <a:p>
            <a:pPr eaLnBrk="1" hangingPunct="1">
              <a:spcBef>
                <a:spcPct val="0"/>
              </a:spcBef>
            </a:pPr>
            <a:r>
              <a:rPr lang="en-US" baseline="0" dirty="0" smtClean="0">
                <a:ea typeface="Geneva"/>
                <a:cs typeface="Geneva"/>
              </a:rPr>
              <a:t>(click) Any additional items to be covered can be sold at dealer rates and billed on a separate order</a:t>
            </a:r>
          </a:p>
          <a:p>
            <a:pPr eaLnBrk="1" hangingPunct="1">
              <a:spcBef>
                <a:spcPct val="0"/>
              </a:spcBef>
            </a:pPr>
            <a:endParaRPr lang="en-US" baseline="0" dirty="0" smtClean="0">
              <a:ea typeface="Geneva"/>
              <a:cs typeface="Geneva"/>
            </a:endParaRPr>
          </a:p>
          <a:p>
            <a:pPr eaLnBrk="1" hangingPunct="1">
              <a:spcBef>
                <a:spcPct val="0"/>
              </a:spcBef>
            </a:pPr>
            <a:endParaRPr lang="en-US" baseline="0" dirty="0" smtClean="0">
              <a:ea typeface="Geneva"/>
              <a:cs typeface="Geneva"/>
            </a:endParaRPr>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7A3C02-2B42-4439-8E21-DF3FDD4637A6}" type="slidenum">
              <a:rPr lang="en-US" smtClean="0">
                <a:latin typeface="Arial" pitchFamily="34" charset="0"/>
                <a:ea typeface="Geneva"/>
                <a:cs typeface="Geneva"/>
              </a:rPr>
              <a:pPr fontAlgn="base">
                <a:spcBef>
                  <a:spcPct val="0"/>
                </a:spcBef>
                <a:spcAft>
                  <a:spcPct val="0"/>
                </a:spcAft>
              </a:pPr>
              <a:t>27</a:t>
            </a:fld>
            <a:endParaRPr lang="en-US" smtClean="0">
              <a:latin typeface="Arial" pitchFamily="34" charset="0"/>
              <a:ea typeface="Geneva"/>
              <a:cs typeface="Geneva"/>
            </a:endParaRPr>
          </a:p>
        </p:txBody>
      </p:sp>
    </p:spTree>
    <p:extLst>
      <p:ext uri="{BB962C8B-B14F-4D97-AF65-F5344CB8AC3E}">
        <p14:creationId xmlns:p14="http://schemas.microsoft.com/office/powerpoint/2010/main" val="2971948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xfrm>
            <a:off x="341523" y="3258019"/>
            <a:ext cx="8536499" cy="3450895"/>
          </a:xfrm>
          <a:noFill/>
        </p:spPr>
        <p:txBody>
          <a:bodyPr wrap="square" numCol="1"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600" dirty="0" smtClean="0">
                <a:latin typeface="+mn-lt"/>
                <a:ea typeface="Geneva"/>
                <a:cs typeface="Geneva"/>
              </a:rPr>
              <a:t>The expiration is calculated at 12 months per interval, (with an additional 6 months added)</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600" baseline="0" dirty="0" smtClean="0">
              <a:latin typeface="+mn-lt"/>
              <a:ea typeface="Geneva"/>
              <a:cs typeface="Geneva"/>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600" baseline="0" dirty="0" smtClean="0">
                <a:latin typeface="+mn-lt"/>
                <a:ea typeface="Geneva"/>
                <a:cs typeface="Geneva"/>
              </a:rPr>
              <a:t>Based on the customer’s driving habits, you can provide them longer terms and more service intervals. </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600" dirty="0" smtClean="0">
              <a:latin typeface="+mn-lt"/>
              <a:ea typeface="Geneva"/>
              <a:cs typeface="Geneva"/>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600" dirty="0" smtClean="0">
                <a:latin typeface="+mn-lt"/>
                <a:ea typeface="Geneva"/>
                <a:cs typeface="Geneva"/>
              </a:rPr>
              <a:t>Prepaid Maintenance is fully transferable to the next private owner for $100 transfer fee (not applicable in Quebec).</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600" dirty="0" smtClean="0">
              <a:latin typeface="+mn-lt"/>
              <a:ea typeface="Geneva"/>
              <a:cs typeface="Geneva"/>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600" dirty="0" smtClean="0">
                <a:latin typeface="+mn-lt"/>
                <a:ea typeface="Geneva"/>
                <a:cs typeface="Geneva"/>
              </a:rPr>
              <a:t>And the policy is fully refundable if cancelled by the customer within 30 days.  Following 30 days, the policy remains with the vehicle unless a specific situation arises and </a:t>
            </a:r>
            <a:r>
              <a:rPr lang="en-US" sz="1600" dirty="0" smtClean="0">
                <a:ea typeface="Geneva"/>
                <a:cs typeface="Geneva"/>
              </a:rPr>
              <a:t>your </a:t>
            </a:r>
            <a:r>
              <a:rPr lang="en-US" sz="1600" dirty="0" smtClean="0">
                <a:latin typeface="+mn-lt"/>
                <a:ea typeface="Geneva"/>
                <a:cs typeface="Geneva"/>
              </a:rPr>
              <a:t>dealership will participate in the refund.  In those circumstances, just call customer service, they’ll walk you through the process.</a:t>
            </a:r>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E49186-71A1-4C58-9736-23AABBF1E6CE}" type="slidenum">
              <a:rPr lang="en-US" smtClean="0">
                <a:latin typeface="Arial" pitchFamily="34" charset="0"/>
                <a:ea typeface="Geneva"/>
                <a:cs typeface="Geneva"/>
              </a:rPr>
              <a:pPr fontAlgn="base">
                <a:spcBef>
                  <a:spcPct val="0"/>
                </a:spcBef>
                <a:spcAft>
                  <a:spcPct val="0"/>
                </a:spcAft>
              </a:pPr>
              <a:t>28</a:t>
            </a:fld>
            <a:endParaRPr lang="en-US" dirty="0" smtClean="0">
              <a:latin typeface="Arial" pitchFamily="34" charset="0"/>
              <a:ea typeface="Geneva"/>
              <a:cs typeface="Geneva"/>
            </a:endParaRPr>
          </a:p>
        </p:txBody>
      </p:sp>
    </p:spTree>
    <p:extLst>
      <p:ext uri="{BB962C8B-B14F-4D97-AF65-F5344CB8AC3E}">
        <p14:creationId xmlns:p14="http://schemas.microsoft.com/office/powerpoint/2010/main" val="2031933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product is available as an online registration. Instead of completing pre-printed forms, you and your staff can sell products using the HUB.</a:t>
            </a:r>
          </a:p>
          <a:p>
            <a:endParaRPr lang="en-US" baseline="0" dirty="0" smtClean="0"/>
          </a:p>
          <a:p>
            <a:r>
              <a:rPr lang="en-US" baseline="0" dirty="0" smtClean="0"/>
              <a:t>Every policy must be registered through the HUB to ensure that coverage is effective for your customers immediately. To register the sale of a product, simply log in to get started.</a:t>
            </a:r>
          </a:p>
          <a:p>
            <a:endParaRPr lang="en-US" baseline="0" dirty="0" smtClean="0"/>
          </a:p>
        </p:txBody>
      </p:sp>
      <p:sp>
        <p:nvSpPr>
          <p:cNvPr id="4" name="Slide Number Placeholder 3"/>
          <p:cNvSpPr>
            <a:spLocks noGrp="1"/>
          </p:cNvSpPr>
          <p:nvPr>
            <p:ph type="sldNum" sz="quarter" idx="10"/>
          </p:nvPr>
        </p:nvSpPr>
        <p:spPr/>
        <p:txBody>
          <a:bodyPr/>
          <a:lstStyle/>
          <a:p>
            <a:fld id="{CD115F89-AD30-4A35-BDA0-2DB3B9B12208}" type="slidenum">
              <a:rPr lang="en-CA" smtClean="0"/>
              <a:t>29</a:t>
            </a:fld>
            <a:endParaRPr lang="en-CA"/>
          </a:p>
        </p:txBody>
      </p:sp>
    </p:spTree>
    <p:extLst>
      <p:ext uri="{BB962C8B-B14F-4D97-AF65-F5344CB8AC3E}">
        <p14:creationId xmlns:p14="http://schemas.microsoft.com/office/powerpoint/2010/main" val="3274978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CA" dirty="0" smtClean="0"/>
              <a:t>Upon completion of this course, you will be able</a:t>
            </a:r>
            <a:r>
              <a:rPr lang="en-CA" baseline="0" dirty="0" smtClean="0"/>
              <a:t> to…</a:t>
            </a: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87F258DE-B135-48E1-96BA-F0BEBBC24A60}" type="slidenum">
              <a:rPr lang="en-US" smtClean="0"/>
              <a:pPr>
                <a:defRPr/>
              </a:pPr>
              <a:t>3</a:t>
            </a:fld>
            <a:endParaRPr lang="en-US"/>
          </a:p>
        </p:txBody>
      </p:sp>
    </p:spTree>
    <p:extLst>
      <p:ext uri="{BB962C8B-B14F-4D97-AF65-F5344CB8AC3E}">
        <p14:creationId xmlns:p14="http://schemas.microsoft.com/office/powerpoint/2010/main" val="11040247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a:t>
            </a:r>
            <a:r>
              <a:rPr lang="en-US" baseline="0" dirty="0"/>
              <a:t> step in registering a sale with the HUB is to enter the vehicle’s information using the “Quick Quote” feature. To begin the process, </a:t>
            </a:r>
            <a:r>
              <a:rPr lang="en-US" b="0" baseline="0" dirty="0"/>
              <a:t>please complete the following steps:</a:t>
            </a:r>
          </a:p>
          <a:p>
            <a:endParaRPr lang="en-US" baseline="0" dirty="0"/>
          </a:p>
          <a:p>
            <a:r>
              <a:rPr lang="en-US" b="1" baseline="0" dirty="0"/>
              <a:t>&lt;click&gt; </a:t>
            </a:r>
            <a:r>
              <a:rPr lang="en-US" baseline="0" dirty="0"/>
              <a:t>Enter either the VIN or the Year, Make, and Model of the vehicle. Once this is complete, the field that reads “Additional Vehicle Details” will populate with the vehicle’s information.</a:t>
            </a:r>
          </a:p>
          <a:p>
            <a:endParaRPr lang="en-US" baseline="0" dirty="0"/>
          </a:p>
          <a:p>
            <a:r>
              <a:rPr lang="en-US" b="1" baseline="0" dirty="0"/>
              <a:t>&lt;click&gt; </a:t>
            </a:r>
            <a:r>
              <a:rPr lang="en-US" baseline="0" dirty="0"/>
              <a:t>Enter the </a:t>
            </a:r>
            <a:r>
              <a:rPr lang="en-US" baseline="0" dirty="0" err="1"/>
              <a:t>kilometres</a:t>
            </a:r>
            <a:r>
              <a:rPr lang="en-US" baseline="0" dirty="0"/>
              <a:t>, in-service date, and vehicle purchase type (cash, finance, or lease). When this is complete, you can click “</a:t>
            </a:r>
            <a:r>
              <a:rPr lang="en-CA" baseline="0" dirty="0"/>
              <a:t>Show Available Products”</a:t>
            </a:r>
            <a:endParaRPr lang="en-CA" dirty="0"/>
          </a:p>
          <a:p>
            <a:endParaRPr lang="en-CA" dirty="0"/>
          </a:p>
        </p:txBody>
      </p:sp>
      <p:sp>
        <p:nvSpPr>
          <p:cNvPr id="4" name="Slide Number Placeholder 3"/>
          <p:cNvSpPr>
            <a:spLocks noGrp="1"/>
          </p:cNvSpPr>
          <p:nvPr>
            <p:ph type="sldNum" sz="quarter" idx="10"/>
          </p:nvPr>
        </p:nvSpPr>
        <p:spPr/>
        <p:txBody>
          <a:bodyPr/>
          <a:lstStyle/>
          <a:p>
            <a:fld id="{38F7CC97-EB25-4886-8EE7-59550297CA5C}" type="slidenum">
              <a:rPr lang="en-CA" smtClean="0"/>
              <a:t>30</a:t>
            </a:fld>
            <a:endParaRPr lang="en-CA"/>
          </a:p>
        </p:txBody>
      </p:sp>
    </p:spTree>
    <p:extLst>
      <p:ext uri="{BB962C8B-B14F-4D97-AF65-F5344CB8AC3E}">
        <p14:creationId xmlns:p14="http://schemas.microsoft.com/office/powerpoint/2010/main" val="40359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 have entered the appropriate vehicle information, you can now enter your customers’ information. The section “Customer Details” can be found on the left side of your screen, under “Vehicle Details”</a:t>
            </a:r>
          </a:p>
          <a:p>
            <a:endParaRPr lang="en-US" baseline="0" dirty="0" smtClean="0"/>
          </a:p>
          <a:p>
            <a:r>
              <a:rPr lang="en-US" baseline="0" dirty="0" smtClean="0"/>
              <a:t>Required fields are indicated on screen. These fields include name, primary phone number, street address, city, province, and postal code. </a:t>
            </a:r>
            <a:endParaRPr lang="en-CA" dirty="0"/>
          </a:p>
        </p:txBody>
      </p:sp>
      <p:sp>
        <p:nvSpPr>
          <p:cNvPr id="4" name="Slide Number Placeholder 3"/>
          <p:cNvSpPr>
            <a:spLocks noGrp="1"/>
          </p:cNvSpPr>
          <p:nvPr>
            <p:ph type="sldNum" sz="quarter" idx="10"/>
          </p:nvPr>
        </p:nvSpPr>
        <p:spPr/>
        <p:txBody>
          <a:bodyPr/>
          <a:lstStyle/>
          <a:p>
            <a:fld id="{CD115F89-AD30-4A35-BDA0-2DB3B9B12208}" type="slidenum">
              <a:rPr lang="en-CA" smtClean="0"/>
              <a:t>31</a:t>
            </a:fld>
            <a:endParaRPr lang="en-CA"/>
          </a:p>
        </p:txBody>
      </p:sp>
    </p:spTree>
    <p:extLst>
      <p:ext uri="{BB962C8B-B14F-4D97-AF65-F5344CB8AC3E}">
        <p14:creationId xmlns:p14="http://schemas.microsoft.com/office/powerpoint/2010/main" val="3978122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a:t>
            </a:r>
            <a:r>
              <a:rPr lang="en-US" baseline="0" dirty="0" smtClean="0"/>
              <a:t> choose the “Prepaid Maintenance” tab, a drop down menu with product options will appear. To complete an Prepaid Maintenance sale, </a:t>
            </a:r>
            <a:r>
              <a:rPr lang="en-US" b="1" baseline="0" dirty="0" smtClean="0"/>
              <a:t>complete the following steps:</a:t>
            </a:r>
          </a:p>
          <a:p>
            <a:endParaRPr lang="en-US" baseline="0" dirty="0" smtClean="0"/>
          </a:p>
          <a:p>
            <a:pPr marL="228600" indent="-228600">
              <a:buAutoNum type="arabicParenR"/>
            </a:pPr>
            <a:r>
              <a:rPr lang="en-US" baseline="0" dirty="0" smtClean="0"/>
              <a:t>Choose the plan level and term in months</a:t>
            </a:r>
          </a:p>
          <a:p>
            <a:pPr marL="228600" indent="-228600">
              <a:buAutoNum type="arabicParenR"/>
            </a:pPr>
            <a:r>
              <a:rPr lang="en-US" baseline="0" dirty="0" smtClean="0"/>
              <a:t>At the bottom of the menu, enter the contract date. If the customer is financing, you can also choose the lienholder from the drop down list.</a:t>
            </a:r>
          </a:p>
          <a:p>
            <a:pPr marL="228600" indent="-228600">
              <a:buAutoNum type="arabicParenR"/>
            </a:pPr>
            <a:endParaRPr lang="en-US" baseline="0" dirty="0" smtClean="0"/>
          </a:p>
          <a:p>
            <a:pPr marL="0" indent="0">
              <a:buNone/>
            </a:pPr>
            <a:r>
              <a:rPr lang="en-US" baseline="0" dirty="0" smtClean="0"/>
              <a:t>Once you have completed this menu, you will see the retail price of the product on the bottom right of the screen.</a:t>
            </a:r>
            <a:endParaRPr lang="en-CA" dirty="0"/>
          </a:p>
        </p:txBody>
      </p:sp>
      <p:sp>
        <p:nvSpPr>
          <p:cNvPr id="4" name="Slide Number Placeholder 3"/>
          <p:cNvSpPr>
            <a:spLocks noGrp="1"/>
          </p:cNvSpPr>
          <p:nvPr>
            <p:ph type="sldNum" sz="quarter" idx="10"/>
          </p:nvPr>
        </p:nvSpPr>
        <p:spPr/>
        <p:txBody>
          <a:bodyPr/>
          <a:lstStyle/>
          <a:p>
            <a:fld id="{CD115F89-AD30-4A35-BDA0-2DB3B9B12208}" type="slidenum">
              <a:rPr lang="en-CA" smtClean="0"/>
              <a:t>32</a:t>
            </a:fld>
            <a:endParaRPr lang="en-CA"/>
          </a:p>
        </p:txBody>
      </p:sp>
    </p:spTree>
    <p:extLst>
      <p:ext uri="{BB962C8B-B14F-4D97-AF65-F5344CB8AC3E}">
        <p14:creationId xmlns:p14="http://schemas.microsoft.com/office/powerpoint/2010/main" val="28327160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Eligible products can be financed with the No Interest Deferred Payment Plan,</a:t>
            </a:r>
            <a:r>
              <a:rPr lang="en-US" baseline="0" dirty="0" smtClean="0"/>
              <a:t> also known as NIDPP. Customers are pre-approved at 0% interest. The customer makes a minimum down payment of 10% of the product cost.</a:t>
            </a:r>
          </a:p>
          <a:p>
            <a:endParaRPr lang="en-US" baseline="0" dirty="0" smtClean="0"/>
          </a:p>
          <a:p>
            <a:r>
              <a:rPr lang="en-US" baseline="0" dirty="0" smtClean="0"/>
              <a:t>To finance with NIDPP, </a:t>
            </a:r>
            <a:r>
              <a:rPr lang="en-US" b="1" baseline="0" dirty="0" smtClean="0"/>
              <a:t>complete the following steps:</a:t>
            </a:r>
          </a:p>
          <a:p>
            <a:endParaRPr lang="en-US" sz="1200" baseline="0" dirty="0" smtClean="0">
              <a:ea typeface="Geneva"/>
              <a:cs typeface="Geneva"/>
            </a:endParaRPr>
          </a:p>
          <a:p>
            <a:pPr marL="228600" indent="-228600">
              <a:buAutoNum type="arabicParenR"/>
            </a:pPr>
            <a:r>
              <a:rPr lang="en-US" sz="1200" baseline="0" dirty="0" smtClean="0">
                <a:ea typeface="Geneva"/>
                <a:cs typeface="Geneva"/>
              </a:rPr>
              <a:t>Choose LGM-NIDPP as the Lienholder from the drop down list.</a:t>
            </a:r>
          </a:p>
          <a:p>
            <a:pPr marL="228600" indent="-228600">
              <a:buAutoNum type="arabicParenR"/>
            </a:pPr>
            <a:r>
              <a:rPr lang="en-US" sz="1200" baseline="0" dirty="0" smtClean="0">
                <a:ea typeface="Geneva"/>
                <a:cs typeface="Geneva"/>
              </a:rPr>
              <a:t>Enter the down payment percent (this must be at least 10% of the cost of the product). Enter the payment term in months and the first payment date.</a:t>
            </a:r>
          </a:p>
          <a:p>
            <a:pPr marL="228600" indent="-228600">
              <a:buAutoNum type="arabicParenR"/>
            </a:pPr>
            <a:r>
              <a:rPr lang="en-US" sz="1200" baseline="0" dirty="0" smtClean="0">
                <a:ea typeface="Geneva"/>
                <a:cs typeface="Geneva"/>
              </a:rPr>
              <a:t>Finally, choose the method of payment (Credit Card or Bank Account) and payment information.</a:t>
            </a:r>
            <a:endParaRPr lang="en-US" sz="1200" dirty="0" smtClean="0">
              <a:ea typeface="Geneva"/>
              <a:cs typeface="Geneva"/>
            </a:endParaRPr>
          </a:p>
          <a:p>
            <a:pPr eaLnBrk="1" hangingPunct="1">
              <a:spcBef>
                <a:spcPct val="0"/>
              </a:spcBef>
            </a:pPr>
            <a:endParaRPr lang="en-US" sz="1200" dirty="0" smtClean="0">
              <a:ea typeface="Geneva"/>
              <a:cs typeface="Geneva"/>
            </a:endParaRPr>
          </a:p>
          <a:p>
            <a:pPr eaLnBrk="1" hangingPunct="1">
              <a:spcBef>
                <a:spcPct val="0"/>
              </a:spcBef>
            </a:pPr>
            <a:r>
              <a:rPr lang="en-US" sz="1200" dirty="0" smtClean="0">
                <a:ea typeface="Geneva"/>
                <a:cs typeface="Geneva"/>
              </a:rPr>
              <a:t>This payment</a:t>
            </a:r>
            <a:r>
              <a:rPr lang="en-US" sz="1200" baseline="0" dirty="0" smtClean="0">
                <a:ea typeface="Geneva"/>
                <a:cs typeface="Geneva"/>
              </a:rPr>
              <a:t> plan generates a fee to the dealership of $20; it’s an administration fee and cannot be passed on to the customer. Although it’s an ideal payment option for cash customers that don’t have sufficient cash resources to purchase the product, it’s also ideal for those customers who bring in a bank draft for their new vehicle with the taxes and fees only. This is also a good option for those customers who decline to purchase the product at time of delivery and return after the sale.</a:t>
            </a:r>
            <a:endParaRPr lang="en-US" sz="1200" dirty="0" smtClean="0">
              <a:ea typeface="Geneva"/>
              <a:cs typeface="Geneva"/>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115F89-AD30-4A35-BDA0-2DB3B9B1220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4509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A36DFB-B9F5-4B31-A38C-2633481421CA}" type="slidenum">
              <a:rPr lang="en-CA" smtClean="0"/>
              <a:t>34</a:t>
            </a:fld>
            <a:endParaRPr lang="en-CA"/>
          </a:p>
        </p:txBody>
      </p:sp>
    </p:spTree>
    <p:extLst>
      <p:ext uri="{BB962C8B-B14F-4D97-AF65-F5344CB8AC3E}">
        <p14:creationId xmlns:p14="http://schemas.microsoft.com/office/powerpoint/2010/main" val="8012337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4A36DFB-B9F5-4B31-A38C-2633481421CA}" type="slidenum">
              <a:rPr lang="en-CA" smtClean="0"/>
              <a:t>35</a:t>
            </a:fld>
            <a:endParaRPr lang="en-CA"/>
          </a:p>
        </p:txBody>
      </p:sp>
    </p:spTree>
    <p:extLst>
      <p:ext uri="{BB962C8B-B14F-4D97-AF65-F5344CB8AC3E}">
        <p14:creationId xmlns:p14="http://schemas.microsoft.com/office/powerpoint/2010/main" val="28989639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r>
              <a:rPr lang="en-US" dirty="0" smtClean="0"/>
              <a:t>-The following is a list of helpful resources that are</a:t>
            </a:r>
            <a:r>
              <a:rPr lang="en-US" baseline="0" dirty="0" smtClean="0"/>
              <a:t> related to ethical selling in Canada.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&lt;click&gt;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The </a:t>
            </a:r>
            <a:r>
              <a:rPr lang="en-CA" sz="1200" i="1" dirty="0" smtClean="0">
                <a:solidFill>
                  <a:schemeClr val="tx1"/>
                </a:solidFill>
                <a:latin typeface="Arial" pitchFamily="34" charset="0"/>
                <a:cs typeface="Arial" pitchFamily="34" charset="0"/>
              </a:rPr>
              <a:t>Corporation des </a:t>
            </a:r>
            <a:r>
              <a:rPr lang="en-CA" sz="1200" i="1" dirty="0" err="1" smtClean="0">
                <a:solidFill>
                  <a:schemeClr val="tx1"/>
                </a:solidFill>
                <a:latin typeface="Arial" pitchFamily="34" charset="0"/>
                <a:cs typeface="Arial" pitchFamily="34" charset="0"/>
              </a:rPr>
              <a:t>concessionnaires</a:t>
            </a:r>
            <a:r>
              <a:rPr lang="en-CA" sz="1200" i="1" dirty="0" smtClean="0">
                <a:solidFill>
                  <a:schemeClr val="tx1"/>
                </a:solidFill>
                <a:latin typeface="Arial" pitchFamily="34" charset="0"/>
                <a:cs typeface="Arial" pitchFamily="34" charset="0"/>
              </a:rPr>
              <a:t> </a:t>
            </a:r>
            <a:r>
              <a:rPr lang="en-CA" sz="1200" i="1" dirty="0" err="1" smtClean="0">
                <a:solidFill>
                  <a:schemeClr val="tx1"/>
                </a:solidFill>
                <a:latin typeface="Arial" pitchFamily="34" charset="0"/>
                <a:cs typeface="Arial" pitchFamily="34" charset="0"/>
              </a:rPr>
              <a:t>d’automobiles</a:t>
            </a:r>
            <a:r>
              <a:rPr lang="en-CA" sz="1200" i="1" dirty="0" smtClean="0">
                <a:solidFill>
                  <a:schemeClr val="tx1"/>
                </a:solidFill>
                <a:latin typeface="Arial" pitchFamily="34" charset="0"/>
                <a:cs typeface="Arial" pitchFamily="34" charset="0"/>
              </a:rPr>
              <a:t> du Québec (CCAQ)  </a:t>
            </a:r>
            <a:r>
              <a:rPr lang="en-CA" sz="1200" i="0" dirty="0" smtClean="0">
                <a:solidFill>
                  <a:schemeClr val="tx1"/>
                </a:solidFill>
                <a:latin typeface="Arial" pitchFamily="34" charset="0"/>
                <a:cs typeface="Arial" pitchFamily="34" charset="0"/>
              </a:rPr>
              <a:t>site</a:t>
            </a:r>
            <a:r>
              <a:rPr lang="en-CA" sz="1200" i="0" baseline="0" dirty="0" smtClean="0">
                <a:solidFill>
                  <a:schemeClr val="tx1"/>
                </a:solidFill>
                <a:latin typeface="Arial" pitchFamily="34" charset="0"/>
                <a:cs typeface="Arial" pitchFamily="34" charset="0"/>
              </a:rPr>
              <a:t> is not available in English.</a:t>
            </a:r>
            <a:endParaRPr lang="en-US" baseline="0" dirty="0" smtClean="0"/>
          </a:p>
          <a:p>
            <a:r>
              <a:rPr lang="en-US" baseline="0" dirty="0" smtClean="0"/>
              <a:t>-The four images (BC, AB, ON, PQ) are councils that </a:t>
            </a:r>
            <a:r>
              <a:rPr lang="en-US" u="sng" baseline="0" dirty="0" smtClean="0"/>
              <a:t>oversee</a:t>
            </a:r>
            <a:r>
              <a:rPr lang="en-US" baseline="0" dirty="0" smtClean="0"/>
              <a:t> auto and F&amp;I sales in their respective province.</a:t>
            </a:r>
          </a:p>
          <a:p>
            <a:r>
              <a:rPr lang="en-US" baseline="0" dirty="0" smtClean="0"/>
              <a:t>-All provinces have their respective councils or associations that they use to promote proper and ethical selling in the auto industry.</a:t>
            </a:r>
          </a:p>
          <a:p>
            <a:r>
              <a:rPr lang="en-US" baseline="0" dirty="0" smtClean="0"/>
              <a:t>-Also, Advertising Standards Canada (ASC) governs proper advertising practices in the country (bait &amp; switch, fine print, TV/radio/print, transparency)</a:t>
            </a:r>
          </a:p>
          <a:p>
            <a:endParaRPr lang="en-CA" dirty="0"/>
          </a:p>
        </p:txBody>
      </p:sp>
      <p:sp>
        <p:nvSpPr>
          <p:cNvPr id="4" name="Slide Number Placeholder 3"/>
          <p:cNvSpPr>
            <a:spLocks noGrp="1"/>
          </p:cNvSpPr>
          <p:nvPr>
            <p:ph type="sldNum" sz="quarter" idx="10"/>
          </p:nvPr>
        </p:nvSpPr>
        <p:spPr/>
        <p:txBody>
          <a:bodyPr/>
          <a:lstStyle/>
          <a:p>
            <a:fld id="{CC871998-49C9-4D02-B5C5-F79AC0263A45}" type="slidenum">
              <a:rPr lang="en-CA" smtClean="0"/>
              <a:t>36</a:t>
            </a:fld>
            <a:endParaRPr lang="en-CA"/>
          </a:p>
        </p:txBody>
      </p:sp>
    </p:spTree>
    <p:extLst>
      <p:ext uri="{BB962C8B-B14F-4D97-AF65-F5344CB8AC3E}">
        <p14:creationId xmlns:p14="http://schemas.microsoft.com/office/powerpoint/2010/main" val="1517429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4A36DFB-B9F5-4B31-A38C-2633481421CA}" type="slidenum">
              <a:rPr lang="en-CA" smtClean="0"/>
              <a:t>37</a:t>
            </a:fld>
            <a:endParaRPr lang="en-CA"/>
          </a:p>
        </p:txBody>
      </p:sp>
    </p:spTree>
    <p:extLst>
      <p:ext uri="{BB962C8B-B14F-4D97-AF65-F5344CB8AC3E}">
        <p14:creationId xmlns:p14="http://schemas.microsoft.com/office/powerpoint/2010/main" val="27716933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4A36DFB-B9F5-4B31-A38C-2633481421CA}" type="slidenum">
              <a:rPr lang="en-CA" smtClean="0"/>
              <a:t>38</a:t>
            </a:fld>
            <a:endParaRPr lang="en-CA"/>
          </a:p>
        </p:txBody>
      </p:sp>
    </p:spTree>
    <p:extLst>
      <p:ext uri="{BB962C8B-B14F-4D97-AF65-F5344CB8AC3E}">
        <p14:creationId xmlns:p14="http://schemas.microsoft.com/office/powerpoint/2010/main" val="354360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baseline="0" dirty="0" smtClean="0">
                <a:ea typeface="Geneva"/>
                <a:cs typeface="Geneva"/>
              </a:rPr>
              <a:t>Coverage is available only for new VW vehicles that are either financed, leased or cash-purchased.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0" baseline="0" dirty="0" smtClean="0">
              <a:ea typeface="Geneva"/>
              <a:cs typeface="Geneva"/>
            </a:endParaRPr>
          </a:p>
          <a:p>
            <a:r>
              <a:rPr lang="en-US" sz="1600" b="1" i="0" dirty="0" smtClean="0">
                <a:ea typeface="Geneva"/>
                <a:cs typeface="Geneva"/>
              </a:rPr>
              <a:t>&lt;click&gt; </a:t>
            </a:r>
            <a:r>
              <a:rPr lang="en-US" sz="1600" dirty="0" err="1" smtClean="0">
                <a:ea typeface="Geneva"/>
                <a:cs typeface="Geneva"/>
              </a:rPr>
              <a:t>SecureDrive</a:t>
            </a:r>
            <a:r>
              <a:rPr lang="en-US" sz="1600" dirty="0" smtClean="0">
                <a:ea typeface="Geneva"/>
                <a:cs typeface="Geneva"/>
              </a:rPr>
              <a:t> Prepaid Maintenance is a service contract designed to allow customers to lock in the cost of </a:t>
            </a:r>
            <a:r>
              <a:rPr lang="en-US" sz="1600" baseline="0" dirty="0" smtClean="0">
                <a:ea typeface="Geneva"/>
                <a:cs typeface="Geneva"/>
              </a:rPr>
              <a:t>service needs for their vehicles such as oil and filter changes, tire rotation and more. </a:t>
            </a:r>
            <a:r>
              <a:rPr lang="en-CA" sz="1600" b="0" i="0" u="none" strike="noStrike" kern="1200" baseline="0" dirty="0" smtClean="0">
                <a:solidFill>
                  <a:schemeClr val="tx1"/>
                </a:solidFill>
                <a:latin typeface="+mn-lt"/>
                <a:ea typeface="+mn-ea"/>
                <a:cs typeface="+mn-cs"/>
              </a:rPr>
              <a:t>The product is designed to lock in today’s price for vehicle maintenance and help the customer reduce out of pocket maintenance costs</a:t>
            </a:r>
            <a:r>
              <a:rPr lang="en-US" sz="1600" dirty="0" smtClean="0">
                <a:ea typeface="Geneva"/>
                <a:cs typeface="Geneva"/>
              </a:rPr>
              <a:t>.  </a:t>
            </a:r>
          </a:p>
          <a:p>
            <a:endParaRPr lang="en-US" sz="1600" i="1" dirty="0">
              <a:ea typeface="Geneva"/>
              <a:cs typeface="Geneva"/>
            </a:endParaRPr>
          </a:p>
          <a:p>
            <a:pPr eaLnBrk="1" hangingPunct="1">
              <a:spcBef>
                <a:spcPct val="0"/>
              </a:spcBef>
            </a:pPr>
            <a:r>
              <a:rPr lang="en-US" sz="1600" b="1" i="0" dirty="0" smtClean="0">
                <a:ea typeface="Geneva"/>
                <a:cs typeface="Geneva"/>
              </a:rPr>
              <a:t>&lt;click&gt;</a:t>
            </a:r>
            <a:r>
              <a:rPr lang="en-US" sz="1600" i="0" dirty="0" smtClean="0">
                <a:ea typeface="Geneva"/>
                <a:cs typeface="Geneva"/>
              </a:rPr>
              <a:t>Dealers can offer protection that suits the </a:t>
            </a:r>
            <a:r>
              <a:rPr lang="en-US" sz="1600" i="0" baseline="0" dirty="0" smtClean="0">
                <a:ea typeface="Geneva"/>
                <a:cs typeface="Geneva"/>
              </a:rPr>
              <a:t>intended ownership period of their customers while keeping with the OEM recommended intervals for both normal and severe usage conditions. </a:t>
            </a:r>
          </a:p>
          <a:p>
            <a:pPr eaLnBrk="1" hangingPunct="1">
              <a:spcBef>
                <a:spcPct val="0"/>
              </a:spcBef>
            </a:pPr>
            <a:endParaRPr lang="en-US" sz="1600" i="0" baseline="0" dirty="0" smtClean="0">
              <a:ea typeface="Geneva"/>
              <a:cs typeface="Geneva"/>
            </a:endParaRPr>
          </a:p>
          <a:p>
            <a:pPr eaLnBrk="1" hangingPunct="1">
              <a:spcBef>
                <a:spcPct val="0"/>
              </a:spcBef>
            </a:pPr>
            <a:r>
              <a:rPr lang="en-US" sz="1600" i="0" baseline="0" dirty="0" smtClean="0">
                <a:ea typeface="Geneva"/>
                <a:cs typeface="Geneva"/>
              </a:rPr>
              <a:t>Severe use – any use of your vehicle outside of normal operating conditions, including:</a:t>
            </a:r>
          </a:p>
          <a:p>
            <a:pPr marL="285750" indent="-285750" eaLnBrk="1" hangingPunct="1">
              <a:spcBef>
                <a:spcPct val="0"/>
              </a:spcBef>
              <a:buFontTx/>
              <a:buChar char="-"/>
            </a:pPr>
            <a:r>
              <a:rPr lang="en-US" sz="1600" dirty="0" smtClean="0">
                <a:ea typeface="Geneva"/>
                <a:cs typeface="Geneva"/>
              </a:rPr>
              <a:t>For commercial purposes</a:t>
            </a:r>
          </a:p>
          <a:p>
            <a:pPr marL="285750" indent="-285750" eaLnBrk="1" hangingPunct="1">
              <a:spcBef>
                <a:spcPct val="0"/>
              </a:spcBef>
              <a:buFontTx/>
              <a:buChar char="-"/>
            </a:pPr>
            <a:r>
              <a:rPr lang="en-US" sz="1600" dirty="0" smtClean="0">
                <a:ea typeface="Geneva"/>
                <a:cs typeface="Geneva"/>
              </a:rPr>
              <a:t>In</a:t>
            </a:r>
            <a:r>
              <a:rPr lang="en-US" sz="1600" baseline="0" dirty="0" smtClean="0">
                <a:ea typeface="Geneva"/>
                <a:cs typeface="Geneva"/>
              </a:rPr>
              <a:t> extreme temperatures and/or climates</a:t>
            </a:r>
          </a:p>
          <a:p>
            <a:pPr marL="285750" indent="-285750" eaLnBrk="1" hangingPunct="1">
              <a:spcBef>
                <a:spcPct val="0"/>
              </a:spcBef>
              <a:buFontTx/>
              <a:buChar char="-"/>
            </a:pPr>
            <a:r>
              <a:rPr lang="en-US" sz="1600" baseline="0" dirty="0" smtClean="0">
                <a:ea typeface="Geneva"/>
                <a:cs typeface="Geneva"/>
              </a:rPr>
              <a:t>For emergency use</a:t>
            </a:r>
          </a:p>
          <a:p>
            <a:pPr marL="285750" indent="-285750" eaLnBrk="1" hangingPunct="1">
              <a:spcBef>
                <a:spcPct val="0"/>
              </a:spcBef>
              <a:buFontTx/>
              <a:buChar char="-"/>
            </a:pPr>
            <a:r>
              <a:rPr lang="en-US" sz="1600" baseline="0" dirty="0" smtClean="0">
                <a:ea typeface="Geneva"/>
                <a:cs typeface="Geneva"/>
              </a:rPr>
              <a:t>Non-standard recreational uses</a:t>
            </a:r>
          </a:p>
          <a:p>
            <a:pPr marL="285750" indent="-285750" eaLnBrk="1" hangingPunct="1">
              <a:spcBef>
                <a:spcPct val="0"/>
              </a:spcBef>
              <a:buFontTx/>
              <a:buChar char="-"/>
            </a:pPr>
            <a:r>
              <a:rPr lang="en-US" sz="1600" baseline="0" dirty="0" smtClean="0">
                <a:ea typeface="Geneva"/>
                <a:cs typeface="Geneva"/>
              </a:rPr>
              <a:t>Or in any other conditions for which your vehicle requires more frequent services than the recommended service intervals </a:t>
            </a:r>
            <a:endParaRPr lang="en-US" sz="1600" dirty="0" smtClean="0">
              <a:ea typeface="Geneva"/>
              <a:cs typeface="Geneva"/>
            </a:endParaRPr>
          </a:p>
          <a:p>
            <a:pPr eaLnBrk="1" hangingPunct="1">
              <a:spcBef>
                <a:spcPct val="0"/>
              </a:spcBef>
            </a:pPr>
            <a:endParaRPr lang="en-US" sz="1600" dirty="0" smtClean="0">
              <a:ea typeface="Geneva"/>
              <a:cs typeface="Geneva"/>
            </a:endParaRPr>
          </a:p>
          <a:p>
            <a:pPr eaLnBrk="1" hangingPunct="1">
              <a:spcBef>
                <a:spcPct val="0"/>
              </a:spcBef>
            </a:pPr>
            <a:r>
              <a:rPr lang="en-US" sz="1600" b="0" i="0" baseline="0" dirty="0" smtClean="0">
                <a:ea typeface="Geneva"/>
                <a:cs typeface="Geneva"/>
              </a:rPr>
              <a:t>As per the VW recommendations, the intervals are set at 12 months. If an oil change is needed every 6 months instead, the dealers can add more oil changes at the dealership level, or if a Basic plan is sold, the customer could get their intervals done earlier.</a:t>
            </a:r>
          </a:p>
          <a:p>
            <a:pPr eaLnBrk="1" hangingPunct="1">
              <a:spcBef>
                <a:spcPct val="0"/>
              </a:spcBef>
            </a:pPr>
            <a:endParaRPr lang="en-US" sz="1600" dirty="0">
              <a:ea typeface="Geneva"/>
              <a:cs typeface="Geneva"/>
            </a:endParaRPr>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9007DC-8536-4152-A567-71A97F00ED4A}" type="slidenum">
              <a:rPr lang="en-US" smtClean="0">
                <a:latin typeface="Arial" pitchFamily="34" charset="0"/>
                <a:ea typeface="Geneva"/>
                <a:cs typeface="Geneva"/>
              </a:rPr>
              <a:pPr fontAlgn="base">
                <a:spcBef>
                  <a:spcPct val="0"/>
                </a:spcBef>
                <a:spcAft>
                  <a:spcPct val="0"/>
                </a:spcAft>
              </a:pPr>
              <a:t>4</a:t>
            </a:fld>
            <a:endParaRPr lang="en-US" smtClean="0">
              <a:latin typeface="Arial" pitchFamily="34" charset="0"/>
              <a:ea typeface="Geneva"/>
              <a:cs typeface="Geneva"/>
            </a:endParaRPr>
          </a:p>
        </p:txBody>
      </p:sp>
    </p:spTree>
    <p:extLst>
      <p:ext uri="{BB962C8B-B14F-4D97-AF65-F5344CB8AC3E}">
        <p14:creationId xmlns:p14="http://schemas.microsoft.com/office/powerpoint/2010/main" val="1445037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a:defRPr/>
            </a:pPr>
            <a:r>
              <a:rPr lang="en-US" sz="1600" b="1" i="0" dirty="0" smtClean="0">
                <a:latin typeface="+mn-lt"/>
                <a:ea typeface="Geneva"/>
                <a:cs typeface="Geneva"/>
              </a:rPr>
              <a:t>&lt;click&gt; </a:t>
            </a:r>
            <a:r>
              <a:rPr lang="en-US" sz="1600" i="0" dirty="0" smtClean="0">
                <a:latin typeface="+mn-lt"/>
                <a:ea typeface="Geneva"/>
                <a:cs typeface="Geneva"/>
              </a:rPr>
              <a:t>Prepaid Maintenance </a:t>
            </a:r>
            <a:r>
              <a:rPr lang="en-US" sz="1600" i="0" baseline="0" dirty="0" smtClean="0">
                <a:latin typeface="+mn-lt"/>
                <a:ea typeface="Geneva"/>
                <a:cs typeface="Geneva"/>
              </a:rPr>
              <a:t>protects your customer </a:t>
            </a:r>
            <a:r>
              <a:rPr lang="en-US" sz="1600" dirty="0" smtClean="0">
                <a:solidFill>
                  <a:schemeClr val="tx2"/>
                </a:solidFill>
                <a:latin typeface="Arial" pitchFamily="34" charset="0"/>
                <a:ea typeface="Geneva"/>
                <a:cs typeface="Arial" pitchFamily="34" charset="0"/>
              </a:rPr>
              <a:t>against inflation by locking in the price of maintenance at today’s price</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600" i="1" dirty="0" smtClean="0">
              <a:latin typeface="+mn-lt"/>
              <a:ea typeface="Geneva"/>
              <a:cs typeface="Geneva"/>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600" b="1" i="0" dirty="0" smtClean="0">
                <a:latin typeface="+mn-lt"/>
                <a:ea typeface="Geneva"/>
                <a:cs typeface="Geneva"/>
              </a:rPr>
              <a:t>&lt;click&gt; </a:t>
            </a:r>
            <a:r>
              <a:rPr lang="en-US" sz="1600" dirty="0" smtClean="0">
                <a:latin typeface="+mn-lt"/>
                <a:ea typeface="Geneva"/>
                <a:cs typeface="Geneva"/>
              </a:rPr>
              <a:t>This</a:t>
            </a:r>
            <a:r>
              <a:rPr lang="en-US" sz="1600" baseline="0" dirty="0" smtClean="0">
                <a:latin typeface="+mn-lt"/>
                <a:ea typeface="Geneva"/>
                <a:cs typeface="Geneva"/>
              </a:rPr>
              <a:t> program allows the customer to plan ahead by pre-paying and avoiding out-of-pocket expenses.</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600" baseline="0" dirty="0" smtClean="0">
              <a:latin typeface="+mn-lt"/>
              <a:ea typeface="Geneva"/>
              <a:cs typeface="Geneva"/>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b="1" i="0" dirty="0" smtClean="0">
                <a:latin typeface="+mn-lt"/>
                <a:ea typeface="Geneva"/>
                <a:cs typeface="Geneva"/>
              </a:rPr>
              <a:t>&lt;click&gt; </a:t>
            </a:r>
            <a:r>
              <a:rPr lang="en-US" sz="1600" b="0" i="0" dirty="0" smtClean="0">
                <a:solidFill>
                  <a:schemeClr val="tx2"/>
                </a:solidFill>
                <a:latin typeface="Arial" pitchFamily="34" charset="0"/>
                <a:ea typeface="Geneva"/>
                <a:cs typeface="Arial" pitchFamily="34" charset="0"/>
              </a:rPr>
              <a:t>It</a:t>
            </a:r>
            <a:r>
              <a:rPr lang="en-US" sz="1600" b="0" i="0" baseline="0" dirty="0" smtClean="0">
                <a:solidFill>
                  <a:schemeClr val="tx2"/>
                </a:solidFill>
                <a:latin typeface="Arial" pitchFamily="34" charset="0"/>
                <a:ea typeface="Geneva"/>
                <a:cs typeface="Arial" pitchFamily="34" charset="0"/>
              </a:rPr>
              <a:t> also o</a:t>
            </a:r>
            <a:r>
              <a:rPr lang="en-US" sz="1600" dirty="0" smtClean="0">
                <a:solidFill>
                  <a:schemeClr val="tx2"/>
                </a:solidFill>
                <a:latin typeface="Arial" pitchFamily="34" charset="0"/>
                <a:ea typeface="Geneva"/>
                <a:cs typeface="Arial" pitchFamily="34" charset="0"/>
              </a:rPr>
              <a:t>ffers up to 25% discounts instead of paying for the services out of pocket at each visit</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600" baseline="0" dirty="0" smtClean="0">
              <a:latin typeface="+mn-lt"/>
              <a:ea typeface="Geneva"/>
              <a:cs typeface="Geneva"/>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600" b="0" dirty="0" smtClean="0">
                <a:solidFill>
                  <a:srgbClr val="FF0000"/>
                </a:solidFill>
                <a:latin typeface="+mn-lt"/>
                <a:ea typeface="Geneva"/>
                <a:cs typeface="Geneva"/>
              </a:rPr>
              <a:t>As</a:t>
            </a:r>
            <a:r>
              <a:rPr lang="en-US" sz="1600" b="0" baseline="0" dirty="0" smtClean="0">
                <a:solidFill>
                  <a:srgbClr val="FF0000"/>
                </a:solidFill>
                <a:latin typeface="+mn-lt"/>
                <a:ea typeface="Geneva"/>
                <a:cs typeface="Geneva"/>
              </a:rPr>
              <a:t> you know most of </a:t>
            </a:r>
            <a:r>
              <a:rPr lang="en-US" sz="1600" b="0" dirty="0" smtClean="0">
                <a:solidFill>
                  <a:srgbClr val="FF0000"/>
                </a:solidFill>
                <a:latin typeface="+mn-lt"/>
                <a:ea typeface="Geneva"/>
                <a:cs typeface="Geneva"/>
              </a:rPr>
              <a:t>your customers typically aren’t thrilled with the trade-in value of their car</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600" i="1" dirty="0" smtClean="0">
              <a:latin typeface="+mn-lt"/>
              <a:ea typeface="Geneva"/>
              <a:cs typeface="Geneva"/>
            </a:endParaRPr>
          </a:p>
          <a:p>
            <a:pPr eaLnBrk="1" hangingPunct="1">
              <a:spcBef>
                <a:spcPct val="0"/>
              </a:spcBef>
              <a:defRPr/>
            </a:pPr>
            <a:r>
              <a:rPr lang="en-US" sz="1600" b="1" i="0" dirty="0" smtClean="0">
                <a:latin typeface="+mn-lt"/>
                <a:ea typeface="Geneva"/>
                <a:cs typeface="Geneva"/>
              </a:rPr>
              <a:t>&lt;click&gt; </a:t>
            </a:r>
            <a:r>
              <a:rPr lang="en-US" sz="1600" dirty="0" smtClean="0">
                <a:latin typeface="+mn-lt"/>
                <a:ea typeface="Geneva"/>
                <a:cs typeface="Geneva"/>
              </a:rPr>
              <a:t>When introducing Prepaid Maintenance, to finance and cash customers, it’s important to fast forward to a later time when the customer will be trading or selling their vehicle.  Remind them that Prepaid Maintenance</a:t>
            </a:r>
            <a:r>
              <a:rPr lang="en-US" sz="1600" baseline="0" dirty="0" smtClean="0">
                <a:latin typeface="+mn-lt"/>
                <a:ea typeface="Geneva"/>
                <a:cs typeface="Geneva"/>
              </a:rPr>
              <a:t> </a:t>
            </a:r>
            <a:r>
              <a:rPr lang="en-US" sz="1600" dirty="0" smtClean="0">
                <a:latin typeface="+mn-lt"/>
                <a:ea typeface="Geneva"/>
                <a:cs typeface="Geneva"/>
              </a:rPr>
              <a:t>will help to keep the car well-maintained</a:t>
            </a:r>
            <a:r>
              <a:rPr lang="en-US" sz="1600" baseline="0" dirty="0" smtClean="0">
                <a:latin typeface="+mn-lt"/>
                <a:ea typeface="Geneva"/>
                <a:cs typeface="Geneva"/>
              </a:rPr>
              <a:t> </a:t>
            </a:r>
            <a:r>
              <a:rPr lang="en-US" sz="1600" dirty="0" smtClean="0">
                <a:latin typeface="+mn-lt"/>
                <a:ea typeface="Geneva"/>
                <a:cs typeface="Geneva"/>
              </a:rPr>
              <a:t>while driving it and, </a:t>
            </a:r>
            <a:r>
              <a:rPr lang="en-US" sz="1600" dirty="0" smtClean="0">
                <a:ea typeface="Geneva"/>
                <a:cs typeface="Geneva"/>
              </a:rPr>
              <a:t>as a result of that,</a:t>
            </a:r>
            <a:r>
              <a:rPr lang="en-US" sz="1600" dirty="0" smtClean="0">
                <a:latin typeface="+mn-lt"/>
                <a:ea typeface="Geneva"/>
                <a:cs typeface="Geneva"/>
              </a:rPr>
              <a:t> the </a:t>
            </a:r>
            <a:r>
              <a:rPr lang="en-US" sz="1600" dirty="0" smtClean="0">
                <a:ea typeface="Geneva"/>
                <a:cs typeface="Geneva"/>
              </a:rPr>
              <a:t>maximum </a:t>
            </a:r>
            <a:r>
              <a:rPr lang="en-US" sz="1600" dirty="0" smtClean="0">
                <a:latin typeface="+mn-lt"/>
                <a:ea typeface="Geneva"/>
                <a:cs typeface="Geneva"/>
              </a:rPr>
              <a:t>value of the car will potentially be preserved or increased for trade-in or resell later on</a:t>
            </a:r>
            <a:r>
              <a:rPr lang="en-US" sz="1600" baseline="0" dirty="0" smtClean="0">
                <a:latin typeface="+mn-lt"/>
                <a:ea typeface="Geneva"/>
                <a:cs typeface="Geneva"/>
              </a:rPr>
              <a:t>!</a:t>
            </a:r>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F1E507-E35B-4A5E-B87A-A3A22594B17C}" type="slidenum">
              <a:rPr lang="en-US" smtClean="0">
                <a:latin typeface="Arial" pitchFamily="34" charset="0"/>
                <a:ea typeface="Geneva"/>
                <a:cs typeface="Geneva"/>
              </a:rPr>
              <a:pPr fontAlgn="base">
                <a:spcBef>
                  <a:spcPct val="0"/>
                </a:spcBef>
                <a:spcAft>
                  <a:spcPct val="0"/>
                </a:spcAft>
              </a:pPr>
              <a:t>5</a:t>
            </a:fld>
            <a:endParaRPr lang="en-US" dirty="0" smtClean="0">
              <a:latin typeface="Arial" pitchFamily="34" charset="0"/>
              <a:ea typeface="Geneva"/>
              <a:cs typeface="Geneva"/>
            </a:endParaRPr>
          </a:p>
        </p:txBody>
      </p:sp>
    </p:spTree>
    <p:extLst>
      <p:ext uri="{BB962C8B-B14F-4D97-AF65-F5344CB8AC3E}">
        <p14:creationId xmlns:p14="http://schemas.microsoft.com/office/powerpoint/2010/main" val="319443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600" i="0" dirty="0" smtClean="0">
                <a:latin typeface="+mn-lt"/>
                <a:ea typeface="Geneva"/>
                <a:cs typeface="Geneva"/>
              </a:rPr>
              <a:t>Main feature!!</a:t>
            </a:r>
            <a:r>
              <a:rPr lang="en-US" sz="1600" i="0" baseline="0" dirty="0" smtClean="0">
                <a:latin typeface="+mn-lt"/>
                <a:ea typeface="Geneva"/>
                <a:cs typeface="Geneva"/>
              </a:rPr>
              <a:t> : </a:t>
            </a:r>
            <a:r>
              <a:rPr lang="en-US" sz="1600" i="0" dirty="0" smtClean="0">
                <a:latin typeface="+mn-lt"/>
                <a:ea typeface="Geneva"/>
                <a:cs typeface="Geneva"/>
              </a:rPr>
              <a:t>Prepaid Maintenance helps to increase customer retention</a:t>
            </a:r>
            <a:r>
              <a:rPr lang="en-US" sz="1600" i="0" baseline="0" dirty="0" smtClean="0">
                <a:latin typeface="+mn-lt"/>
                <a:ea typeface="Geneva"/>
                <a:cs typeface="Geneva"/>
              </a:rPr>
              <a:t> and has your customer coming back to the dealership for regular touch points.  Here are some statistics about retention:</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600" i="0" baseline="0" dirty="0" smtClean="0">
              <a:latin typeface="+mn-lt"/>
              <a:ea typeface="Geneva"/>
              <a:cs typeface="Geneva"/>
            </a:endParaRPr>
          </a:p>
          <a:p>
            <a:pPr marL="285750" marR="0" indent="-285750" algn="l" defTabSz="914400" rtl="0" eaLnBrk="1" fontAlgn="base" latinLnBrk="0" hangingPunct="1">
              <a:lnSpc>
                <a:spcPct val="100000"/>
              </a:lnSpc>
              <a:spcBef>
                <a:spcPct val="0"/>
              </a:spcBef>
              <a:spcAft>
                <a:spcPct val="0"/>
              </a:spcAft>
              <a:buClrTx/>
              <a:buSzTx/>
              <a:buFontTx/>
              <a:buChar char="-"/>
              <a:tabLst/>
              <a:defRPr/>
            </a:pPr>
            <a:r>
              <a:rPr lang="en-US" sz="1600" i="0" baseline="0" dirty="0" smtClean="0">
                <a:latin typeface="+mn-lt"/>
                <a:ea typeface="Geneva"/>
                <a:cs typeface="Geneva"/>
              </a:rPr>
              <a:t>Statistics show that 36% of car owners go to a dealership for regular maintenance</a:t>
            </a:r>
          </a:p>
          <a:p>
            <a:pPr marL="285750" marR="0" indent="-285750" algn="l" defTabSz="914400" rtl="0" eaLnBrk="1" fontAlgn="base" latinLnBrk="0" hangingPunct="1">
              <a:lnSpc>
                <a:spcPct val="100000"/>
              </a:lnSpc>
              <a:spcBef>
                <a:spcPct val="0"/>
              </a:spcBef>
              <a:spcAft>
                <a:spcPct val="0"/>
              </a:spcAft>
              <a:buClrTx/>
              <a:buSzTx/>
              <a:buFontTx/>
              <a:buChar char="-"/>
              <a:tabLst/>
              <a:defRPr/>
            </a:pPr>
            <a:r>
              <a:rPr lang="en-US" sz="1600" i="0" baseline="0" dirty="0" smtClean="0">
                <a:latin typeface="+mn-lt"/>
                <a:ea typeface="Geneva"/>
                <a:cs typeface="Geneva"/>
              </a:rPr>
              <a:t>Only 22% go for oil changes</a:t>
            </a:r>
            <a:endParaRPr lang="en-US" sz="1600" i="1" baseline="0" dirty="0" smtClean="0">
              <a:latin typeface="+mn-lt"/>
              <a:ea typeface="Geneva"/>
              <a:cs typeface="Geneva"/>
            </a:endParaRPr>
          </a:p>
          <a:p>
            <a:pPr marL="285750" marR="0" indent="-285750" algn="l" defTabSz="914400" rtl="0" eaLnBrk="1" fontAlgn="base" latinLnBrk="0" hangingPunct="1">
              <a:lnSpc>
                <a:spcPct val="100000"/>
              </a:lnSpc>
              <a:spcBef>
                <a:spcPct val="0"/>
              </a:spcBef>
              <a:spcAft>
                <a:spcPct val="0"/>
              </a:spcAft>
              <a:buClrTx/>
              <a:buSzTx/>
              <a:buFontTx/>
              <a:buChar char="-"/>
              <a:tabLst/>
              <a:defRPr/>
            </a:pPr>
            <a:r>
              <a:rPr lang="en-US" sz="1600" i="0" baseline="0" dirty="0" smtClean="0">
                <a:latin typeface="+mn-lt"/>
                <a:ea typeface="Geneva"/>
                <a:cs typeface="Geneva"/>
              </a:rPr>
              <a:t>91% of car owners who get their oil changes at dealership also get their service done there</a:t>
            </a:r>
          </a:p>
          <a:p>
            <a:pPr marL="285750" marR="0" indent="-285750" algn="l" defTabSz="914400" rtl="0" eaLnBrk="1" fontAlgn="base" latinLnBrk="0" hangingPunct="1">
              <a:lnSpc>
                <a:spcPct val="100000"/>
              </a:lnSpc>
              <a:spcBef>
                <a:spcPct val="0"/>
              </a:spcBef>
              <a:spcAft>
                <a:spcPct val="0"/>
              </a:spcAft>
              <a:buClrTx/>
              <a:buSzTx/>
              <a:buFontTx/>
              <a:buChar char="-"/>
              <a:tabLst/>
              <a:defRPr/>
            </a:pPr>
            <a:endParaRPr lang="en-US" sz="1600" i="1" dirty="0" smtClean="0">
              <a:latin typeface="+mn-lt"/>
              <a:ea typeface="Geneva"/>
              <a:cs typeface="Geneva"/>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600" b="1" i="0" dirty="0" smtClean="0">
                <a:latin typeface="+mn-lt"/>
                <a:ea typeface="Geneva"/>
                <a:cs typeface="Geneva"/>
              </a:rPr>
              <a:t>&lt;click&gt; </a:t>
            </a:r>
            <a:r>
              <a:rPr lang="en-US" sz="1600" dirty="0" smtClean="0">
                <a:latin typeface="+mn-lt"/>
                <a:ea typeface="Geneva"/>
                <a:cs typeface="Geneva"/>
              </a:rPr>
              <a:t>This program is an opportunity to generate substantial service department revenue</a:t>
            </a:r>
            <a:r>
              <a:rPr lang="en-US" sz="1600" baseline="0" dirty="0" smtClean="0">
                <a:latin typeface="+mn-lt"/>
                <a:ea typeface="Geneva"/>
                <a:cs typeface="Geneva"/>
              </a:rPr>
              <a:t> that could otherwise go outside the dealership to a 3</a:t>
            </a:r>
            <a:r>
              <a:rPr lang="en-US" sz="1600" baseline="30000" dirty="0" smtClean="0">
                <a:latin typeface="+mn-lt"/>
                <a:ea typeface="Geneva"/>
                <a:cs typeface="Geneva"/>
              </a:rPr>
              <a:t>rd</a:t>
            </a:r>
            <a:r>
              <a:rPr lang="en-US" sz="1600" baseline="0" dirty="0" smtClean="0">
                <a:latin typeface="+mn-lt"/>
                <a:ea typeface="Geneva"/>
                <a:cs typeface="Geneva"/>
              </a:rPr>
              <a:t> party like Mr. Lube or Canadian Tire</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600" baseline="0" dirty="0" smtClean="0">
              <a:latin typeface="+mn-lt"/>
              <a:ea typeface="Geneva"/>
              <a:cs typeface="Geneva"/>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sz="1600" b="1" i="0" dirty="0" smtClean="0">
                <a:latin typeface="+mn-lt"/>
                <a:ea typeface="Geneva"/>
                <a:cs typeface="Geneva"/>
              </a:rPr>
              <a:t>&lt;click&gt; </a:t>
            </a:r>
            <a:r>
              <a:rPr lang="en-US" sz="1600" b="0" i="0" dirty="0" smtClean="0">
                <a:latin typeface="+mn-lt"/>
                <a:ea typeface="Geneva"/>
                <a:cs typeface="Geneva"/>
              </a:rPr>
              <a:t>Another</a:t>
            </a:r>
            <a:r>
              <a:rPr lang="en-US" sz="1600" b="0" i="0" baseline="0" dirty="0" smtClean="0">
                <a:latin typeface="+mn-lt"/>
                <a:ea typeface="Geneva"/>
                <a:cs typeface="Geneva"/>
              </a:rPr>
              <a:t> benefit for the dealership is that since Prepaid Maintenance only covers essential service needs, it provides an opportunity for the Service Department to sell the customer additional services required for their vehicle. A suggestion is to offer services such as brake inspections, brake flushes, coolant services and fuel additive. </a:t>
            </a:r>
            <a:endParaRPr lang="en-US" sz="1600" b="0" baseline="0" dirty="0" smtClean="0">
              <a:latin typeface="+mn-lt"/>
              <a:ea typeface="Geneva"/>
              <a:cs typeface="Geneva"/>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sz="1600" baseline="0" dirty="0" smtClean="0">
              <a:latin typeface="+mn-lt"/>
              <a:ea typeface="Geneva"/>
              <a:cs typeface="Geneva"/>
            </a:endParaRPr>
          </a:p>
        </p:txBody>
      </p:sp>
      <p:sp>
        <p:nvSpPr>
          <p:cNvPr id="112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F1E507-E35B-4A5E-B87A-A3A22594B17C}" type="slidenum">
              <a:rPr lang="en-US" smtClean="0">
                <a:latin typeface="Arial" pitchFamily="34" charset="0"/>
                <a:ea typeface="Geneva"/>
                <a:cs typeface="Geneva"/>
              </a:rPr>
              <a:pPr fontAlgn="base">
                <a:spcBef>
                  <a:spcPct val="0"/>
                </a:spcBef>
                <a:spcAft>
                  <a:spcPct val="0"/>
                </a:spcAft>
              </a:pPr>
              <a:t>6</a:t>
            </a:fld>
            <a:endParaRPr lang="en-US" dirty="0" smtClean="0">
              <a:latin typeface="Arial" pitchFamily="34" charset="0"/>
              <a:ea typeface="Geneva"/>
              <a:cs typeface="Geneva"/>
            </a:endParaRPr>
          </a:p>
        </p:txBody>
      </p:sp>
    </p:spTree>
    <p:extLst>
      <p:ext uri="{BB962C8B-B14F-4D97-AF65-F5344CB8AC3E}">
        <p14:creationId xmlns:p14="http://schemas.microsoft.com/office/powerpoint/2010/main" val="2574558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xfrm>
            <a:off x="0" y="3056283"/>
            <a:ext cx="9144000" cy="3801718"/>
          </a:xfrm>
          <a:noFill/>
        </p:spPr>
        <p:txBody>
          <a:bodyPr wrap="square" numCol="1" anchor="t" anchorCtr="0" compatLnSpc="1">
            <a:prstTxWarp prst="textNoShape">
              <a:avLst/>
            </a:prstTxWarp>
            <a:normAutofit fontScale="92500"/>
          </a:bodyPr>
          <a:lstStyle/>
          <a:p>
            <a:pPr eaLnBrk="1" hangingPunct="1">
              <a:spcBef>
                <a:spcPct val="0"/>
              </a:spcBef>
            </a:pPr>
            <a:r>
              <a:rPr lang="en-US" sz="1600" i="0" dirty="0" smtClean="0">
                <a:ea typeface="Geneva"/>
                <a:cs typeface="Geneva"/>
              </a:rPr>
              <a:t>Prepaid Maintenance is available for </a:t>
            </a:r>
            <a:r>
              <a:rPr lang="en-US" sz="1600" i="0" dirty="0" err="1" smtClean="0">
                <a:ea typeface="Geneva"/>
                <a:cs typeface="Geneva"/>
              </a:rPr>
              <a:t>volkswagen</a:t>
            </a:r>
            <a:r>
              <a:rPr lang="en-US" sz="1600" i="0" baseline="0" dirty="0" smtClean="0">
                <a:ea typeface="Geneva"/>
                <a:cs typeface="Geneva"/>
              </a:rPr>
              <a:t> models only.</a:t>
            </a:r>
            <a:endParaRPr lang="en-US" sz="1600" i="0" dirty="0" smtClean="0">
              <a:ea typeface="Geneva"/>
              <a:cs typeface="Geneva"/>
            </a:endParaRPr>
          </a:p>
          <a:p>
            <a:pPr eaLnBrk="1" hangingPunct="1">
              <a:spcBef>
                <a:spcPct val="0"/>
              </a:spcBef>
            </a:pPr>
            <a:endParaRPr lang="en-US" sz="1600" i="1" dirty="0" smtClean="0">
              <a:ea typeface="Geneva"/>
              <a:cs typeface="Geneva"/>
            </a:endParaRPr>
          </a:p>
          <a:p>
            <a:pPr eaLnBrk="1" hangingPunct="1">
              <a:spcBef>
                <a:spcPct val="0"/>
              </a:spcBef>
            </a:pPr>
            <a:r>
              <a:rPr lang="en-US" sz="1600" b="1" i="0" dirty="0" smtClean="0">
                <a:ea typeface="Geneva"/>
                <a:cs typeface="Geneva"/>
              </a:rPr>
              <a:t>&lt;click</a:t>
            </a:r>
            <a:r>
              <a:rPr lang="en-US" sz="1600" b="1" i="0" baseline="0" dirty="0" smtClean="0">
                <a:ea typeface="Geneva"/>
                <a:cs typeface="Geneva"/>
              </a:rPr>
              <a:t>&gt; </a:t>
            </a:r>
            <a:r>
              <a:rPr lang="en-US" sz="1600" dirty="0" smtClean="0">
                <a:ea typeface="Geneva"/>
                <a:cs typeface="Geneva"/>
              </a:rPr>
              <a:t>To qualify for new vehicle rates, a vehicle must be within 12 months and 15 000 kilometers to qualify. It</a:t>
            </a:r>
            <a:r>
              <a:rPr lang="en-US" sz="1600" baseline="0" dirty="0" smtClean="0">
                <a:ea typeface="Geneva"/>
                <a:cs typeface="Geneva"/>
              </a:rPr>
              <a:t> can be sold when the customer goes to the dealership for their first oil change. The Service Department can remind customers at this point that they are still eligible to purchase Prepaid Maintenance and use it for their first service. </a:t>
            </a:r>
          </a:p>
          <a:p>
            <a:pPr eaLnBrk="1" hangingPunct="1">
              <a:spcBef>
                <a:spcPct val="0"/>
              </a:spcBef>
            </a:pPr>
            <a:endParaRPr lang="en-US" sz="1600" i="1" baseline="0" dirty="0" smtClean="0">
              <a:ea typeface="Geneva"/>
              <a:cs typeface="Geneva"/>
            </a:endParaRPr>
          </a:p>
          <a:p>
            <a:pPr eaLnBrk="1" hangingPunct="1">
              <a:spcBef>
                <a:spcPct val="0"/>
              </a:spcBef>
            </a:pPr>
            <a:r>
              <a:rPr lang="en-US" sz="1600" b="0" i="0" baseline="0" dirty="0" smtClean="0">
                <a:solidFill>
                  <a:srgbClr val="FF0000"/>
                </a:solidFill>
                <a:ea typeface="Geneva"/>
                <a:cs typeface="Geneva"/>
              </a:rPr>
              <a:t>Used vehicles do not qualify. Certified pre-owned do not qualify at the moment but we are currently working to have it included. </a:t>
            </a:r>
          </a:p>
          <a:p>
            <a:pPr eaLnBrk="1" hangingPunct="1">
              <a:spcBef>
                <a:spcPct val="0"/>
              </a:spcBef>
            </a:pPr>
            <a:endParaRPr lang="en-US" sz="1600" b="0" i="0" baseline="0" dirty="0" smtClean="0">
              <a:ea typeface="Geneva"/>
              <a:cs typeface="Geneva"/>
            </a:endParaRPr>
          </a:p>
          <a:p>
            <a:r>
              <a:rPr lang="en-US" sz="1600" b="1" i="0" dirty="0" smtClean="0">
                <a:ea typeface="Geneva"/>
                <a:cs typeface="Geneva"/>
              </a:rPr>
              <a:t>&lt;click</a:t>
            </a:r>
            <a:r>
              <a:rPr lang="en-US" sz="1600" b="1" i="0" baseline="0" dirty="0" smtClean="0">
                <a:ea typeface="Geneva"/>
                <a:cs typeface="Geneva"/>
              </a:rPr>
              <a:t>&gt; </a:t>
            </a:r>
            <a:r>
              <a:rPr lang="en-US" sz="1600" b="0" i="0" baseline="0" dirty="0" smtClean="0">
                <a:ea typeface="Geneva"/>
                <a:cs typeface="Geneva"/>
              </a:rPr>
              <a:t>There are no exclusions for commercial or light commercial vehicles and both qualify for Prepaid Maintenance coverage</a:t>
            </a:r>
          </a:p>
          <a:p>
            <a:endParaRPr lang="en-US" sz="1600" b="0" i="0" baseline="0" dirty="0" smtClean="0">
              <a:ea typeface="Geneva"/>
              <a:cs typeface="Genev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dirty="0" smtClean="0">
                <a:ea typeface="Geneva"/>
                <a:cs typeface="Geneva"/>
              </a:rPr>
              <a:t>&lt;click</a:t>
            </a:r>
            <a:r>
              <a:rPr lang="en-US" sz="1600" b="1" i="0" baseline="0" dirty="0" smtClean="0">
                <a:ea typeface="Geneva"/>
                <a:cs typeface="Geneva"/>
              </a:rPr>
              <a:t>&gt; </a:t>
            </a:r>
            <a:r>
              <a:rPr lang="en-US" sz="1600" b="0" i="0" baseline="0" dirty="0" smtClean="0">
                <a:ea typeface="Geneva"/>
                <a:cs typeface="Geneva"/>
              </a:rPr>
              <a:t>There are no exclusions for on </a:t>
            </a:r>
            <a:r>
              <a:rPr lang="en-US" sz="1600" dirty="0" smtClean="0">
                <a:solidFill>
                  <a:schemeClr val="tx2"/>
                </a:solidFill>
                <a:latin typeface="Arial" pitchFamily="34" charset="0"/>
                <a:cs typeface="Arial" pitchFamily="34" charset="0"/>
              </a:rPr>
              <a:t>Hybrid or Plug-in Hybrid models</a:t>
            </a:r>
            <a:endParaRPr lang="en-US" sz="1600" b="0" i="0" baseline="0" dirty="0" smtClean="0">
              <a:ea typeface="Geneva"/>
              <a:cs typeface="Geneva"/>
            </a:endParaRPr>
          </a:p>
          <a:p>
            <a:pPr eaLnBrk="1" hangingPunct="1">
              <a:spcBef>
                <a:spcPct val="0"/>
              </a:spcBef>
            </a:pPr>
            <a:endParaRPr lang="en-US" sz="1600" i="1" dirty="0" smtClean="0">
              <a:ea typeface="Geneva"/>
              <a:cs typeface="Geneva"/>
            </a:endParaRPr>
          </a:p>
          <a:p>
            <a:pPr eaLnBrk="1" hangingPunct="1">
              <a:spcBef>
                <a:spcPct val="0"/>
              </a:spcBef>
            </a:pPr>
            <a:r>
              <a:rPr lang="en-US" sz="1600" b="1" i="0" dirty="0" smtClean="0">
                <a:ea typeface="Geneva"/>
                <a:cs typeface="Geneva"/>
              </a:rPr>
              <a:t>&lt;click&gt; </a:t>
            </a:r>
            <a:r>
              <a:rPr lang="en-US" sz="1600" b="0" i="0" dirty="0" smtClean="0">
                <a:ea typeface="Geneva"/>
                <a:cs typeface="Geneva"/>
              </a:rPr>
              <a:t>The</a:t>
            </a:r>
            <a:r>
              <a:rPr lang="en-US" sz="1600" b="0" i="0" baseline="0" dirty="0" smtClean="0">
                <a:ea typeface="Geneva"/>
                <a:cs typeface="Geneva"/>
              </a:rPr>
              <a:t> only 2 </a:t>
            </a:r>
            <a:r>
              <a:rPr lang="en-US" sz="1600" b="0" i="0" baseline="0" dirty="0" err="1" smtClean="0">
                <a:ea typeface="Geneva"/>
                <a:cs typeface="Geneva"/>
              </a:rPr>
              <a:t>volkswagen</a:t>
            </a:r>
            <a:r>
              <a:rPr lang="en-US" sz="1600" b="0" i="0" baseline="0" dirty="0" smtClean="0">
                <a:ea typeface="Geneva"/>
                <a:cs typeface="Geneva"/>
              </a:rPr>
              <a:t> models not currently eligible for Prepaid Maintenance coverage are the e-Golf and the new </a:t>
            </a:r>
            <a:r>
              <a:rPr lang="en-US" sz="1600" b="0" i="0" baseline="0" dirty="0" err="1" smtClean="0">
                <a:ea typeface="Geneva"/>
                <a:cs typeface="Geneva"/>
              </a:rPr>
              <a:t>Arteon</a:t>
            </a:r>
            <a:endParaRPr lang="en-US" sz="1600" dirty="0" smtClean="0">
              <a:ea typeface="Geneva"/>
              <a:cs typeface="Geneva"/>
            </a:endParaRPr>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773E56-62EC-4302-98A5-EE2EB0B5E31F}" type="slidenum">
              <a:rPr lang="en-US" smtClean="0">
                <a:latin typeface="Arial" pitchFamily="34" charset="0"/>
                <a:ea typeface="Geneva"/>
                <a:cs typeface="Geneva"/>
              </a:rPr>
              <a:pPr fontAlgn="base">
                <a:spcBef>
                  <a:spcPct val="0"/>
                </a:spcBef>
                <a:spcAft>
                  <a:spcPct val="0"/>
                </a:spcAft>
              </a:pPr>
              <a:t>7</a:t>
            </a:fld>
            <a:endParaRPr lang="en-US" smtClean="0">
              <a:latin typeface="Arial" pitchFamily="34" charset="0"/>
              <a:ea typeface="Geneva"/>
              <a:cs typeface="Geneva"/>
            </a:endParaRPr>
          </a:p>
        </p:txBody>
      </p:sp>
    </p:spTree>
    <p:extLst>
      <p:ext uri="{BB962C8B-B14F-4D97-AF65-F5344CB8AC3E}">
        <p14:creationId xmlns:p14="http://schemas.microsoft.com/office/powerpoint/2010/main" val="2834879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different</a:t>
            </a:r>
            <a:r>
              <a:rPr lang="en-US" baseline="0" dirty="0" smtClean="0"/>
              <a:t> coverage options for Prepaid Maintenance. Let’s start with the Basic Plan. There are 8 different intervals offered. Customers can purchase intervals of 2 to 8. </a:t>
            </a:r>
          </a:p>
          <a:p>
            <a:endParaRPr lang="en-US" baseline="0" dirty="0" smtClean="0"/>
          </a:p>
          <a:p>
            <a:r>
              <a:rPr lang="en-US" baseline="0" dirty="0" smtClean="0"/>
              <a:t>As mentioned before, these intervals have been setup to be used once per year but the customer could have them done earlier as needed (for oil change…)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4A36DFB-B9F5-4B31-A38C-2633481421CA}" type="slidenum">
              <a:rPr lang="en-CA" smtClean="0"/>
              <a:t>8</a:t>
            </a:fld>
            <a:endParaRPr lang="en-CA"/>
          </a:p>
        </p:txBody>
      </p:sp>
    </p:spTree>
    <p:extLst>
      <p:ext uri="{BB962C8B-B14F-4D97-AF65-F5344CB8AC3E}">
        <p14:creationId xmlns:p14="http://schemas.microsoft.com/office/powerpoint/2010/main" val="3158827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now is the Plus plan</a:t>
            </a:r>
            <a:r>
              <a:rPr lang="en-US" baseline="0" dirty="0" smtClean="0"/>
              <a:t>, to </a:t>
            </a:r>
            <a:r>
              <a:rPr lang="en-US" sz="1200" b="0" baseline="0" dirty="0" smtClean="0">
                <a:solidFill>
                  <a:srgbClr val="000000"/>
                </a:solidFill>
              </a:rPr>
              <a:t>c</a:t>
            </a:r>
            <a:r>
              <a:rPr lang="en-US" sz="1200" b="0" dirty="0" smtClean="0">
                <a:solidFill>
                  <a:srgbClr val="000000"/>
                </a:solidFill>
              </a:rPr>
              <a:t>over the maintenance needs required for the manufacturer warranty.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T</a:t>
            </a:r>
            <a:r>
              <a:rPr lang="en-US" sz="1200" dirty="0" smtClean="0">
                <a:solidFill>
                  <a:srgbClr val="000000"/>
                </a:solidFill>
              </a:rPr>
              <a:t>he following items are covered under the Plus Plan</a:t>
            </a:r>
            <a:r>
              <a:rPr lang="en-US" sz="1200" b="0" baseline="0" dirty="0" smtClean="0">
                <a:solidFill>
                  <a:srgbClr val="000000"/>
                </a:solidFill>
              </a:rPr>
              <a:t> i</a:t>
            </a:r>
            <a:r>
              <a:rPr lang="en-US" sz="1200" dirty="0" smtClean="0">
                <a:solidFill>
                  <a:srgbClr val="000000"/>
                </a:solidFill>
              </a:rPr>
              <a:t>n addition to the items covered by the Basic Plan</a:t>
            </a:r>
            <a:endParaRPr lang="en-US" sz="1200" b="0" dirty="0" smtClean="0">
              <a:solidFill>
                <a:prstClr val="black"/>
              </a:solidFill>
            </a:endParaRPr>
          </a:p>
          <a:p>
            <a:endParaRPr lang="en-US" dirty="0" smtClean="0"/>
          </a:p>
        </p:txBody>
      </p:sp>
      <p:sp>
        <p:nvSpPr>
          <p:cNvPr id="4" name="Slide Number Placeholder 3"/>
          <p:cNvSpPr>
            <a:spLocks noGrp="1"/>
          </p:cNvSpPr>
          <p:nvPr>
            <p:ph type="sldNum" sz="quarter" idx="10"/>
          </p:nvPr>
        </p:nvSpPr>
        <p:spPr/>
        <p:txBody>
          <a:bodyPr/>
          <a:lstStyle/>
          <a:p>
            <a:fld id="{74A36DFB-B9F5-4B31-A38C-2633481421CA}" type="slidenum">
              <a:rPr lang="en-CA" smtClean="0"/>
              <a:t>9</a:t>
            </a:fld>
            <a:endParaRPr lang="en-CA"/>
          </a:p>
        </p:txBody>
      </p:sp>
    </p:spTree>
    <p:extLst>
      <p:ext uri="{BB962C8B-B14F-4D97-AF65-F5344CB8AC3E}">
        <p14:creationId xmlns:p14="http://schemas.microsoft.com/office/powerpoint/2010/main" val="4160079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85800" y="2154665"/>
            <a:ext cx="7772400" cy="1102519"/>
          </a:xfrm>
          <a:prstGeom prst="rect">
            <a:avLst/>
          </a:prstGeom>
          <a:noFill/>
          <a:ln>
            <a:noFill/>
          </a:ln>
        </p:spPr>
        <p:txBody>
          <a:bodyPr/>
          <a:lstStyle>
            <a:lvl1pPr>
              <a:defRPr sz="2500" b="1">
                <a:solidFill>
                  <a:srgbClr val="E06821"/>
                </a:solidFill>
              </a:defRPr>
            </a:lvl1pPr>
          </a:lstStyle>
          <a:p>
            <a:r>
              <a:rPr lang="en-US" dirty="0"/>
              <a:t>CLICK TO EDIT MASTER TITLE STYLE</a:t>
            </a:r>
          </a:p>
        </p:txBody>
      </p:sp>
    </p:spTree>
    <p:extLst>
      <p:ext uri="{BB962C8B-B14F-4D97-AF65-F5344CB8AC3E}">
        <p14:creationId xmlns:p14="http://schemas.microsoft.com/office/powerpoint/2010/main" val="348031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a:prstGeom prst="rect">
            <a:avLst/>
          </a:prstGeom>
        </p:spPr>
        <p:txBody>
          <a:bodyPr/>
          <a:lstStyle>
            <a:lvl1pPr>
              <a:defRPr sz="2000">
                <a:solidFill>
                  <a:srgbClr val="5D5D5D"/>
                </a:solidFill>
              </a:defRPr>
            </a:lvl1pPr>
            <a:lvl2pPr>
              <a:defRPr sz="1600">
                <a:solidFill>
                  <a:srgbClr val="5D5D5D"/>
                </a:solidFill>
              </a:defRPr>
            </a:lvl2pPr>
            <a:lvl3pPr>
              <a:defRPr sz="1600">
                <a:solidFill>
                  <a:srgbClr val="5D5D5D"/>
                </a:solidFill>
              </a:defRPr>
            </a:lvl3pPr>
            <a:lvl4pPr>
              <a:defRPr sz="1600">
                <a:solidFill>
                  <a:srgbClr val="5D5D5D"/>
                </a:solidFill>
              </a:defRPr>
            </a:lvl4pPr>
            <a:lvl5pPr>
              <a:defRPr sz="1600">
                <a:solidFill>
                  <a:srgbClr val="5D5D5D"/>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000">
                <a:solidFill>
                  <a:srgbClr val="5D5D5D"/>
                </a:solidFill>
              </a:defRPr>
            </a:lvl1pPr>
            <a:lvl2pPr>
              <a:defRPr sz="1600">
                <a:solidFill>
                  <a:srgbClr val="5D5D5D"/>
                </a:solidFill>
              </a:defRPr>
            </a:lvl2pPr>
            <a:lvl3pPr>
              <a:defRPr sz="1600">
                <a:solidFill>
                  <a:srgbClr val="5D5D5D"/>
                </a:solidFill>
              </a:defRPr>
            </a:lvl3pPr>
            <a:lvl4pPr>
              <a:defRPr sz="1600">
                <a:solidFill>
                  <a:srgbClr val="5D5D5D"/>
                </a:solidFill>
              </a:defRPr>
            </a:lvl4pPr>
            <a:lvl5pPr>
              <a:defRPr sz="1600">
                <a:solidFill>
                  <a:srgbClr val="5D5D5D"/>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hasCustomPrompt="1"/>
          </p:nvPr>
        </p:nvSpPr>
        <p:spPr>
          <a:xfrm>
            <a:off x="457200" y="342901"/>
            <a:ext cx="8229600" cy="857250"/>
          </a:xfrm>
          <a:prstGeom prst="rect">
            <a:avLst/>
          </a:prstGeom>
        </p:spPr>
        <p:txBody>
          <a:bodyPr/>
          <a:lstStyle>
            <a:lvl1pPr algn="l">
              <a:defRPr sz="2500" b="1">
                <a:solidFill>
                  <a:srgbClr val="E06821"/>
                </a:solidFill>
              </a:defRPr>
            </a:lvl1pPr>
          </a:lstStyle>
          <a:p>
            <a:r>
              <a:rPr lang="en-US" dirty="0"/>
              <a:t>CLICK TO EDIT MASTER TITLE STYLE</a:t>
            </a:r>
          </a:p>
        </p:txBody>
      </p:sp>
    </p:spTree>
    <p:extLst>
      <p:ext uri="{BB962C8B-B14F-4D97-AF65-F5344CB8AC3E}">
        <p14:creationId xmlns:p14="http://schemas.microsoft.com/office/powerpoint/2010/main" val="70307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05452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1143000"/>
            <a:ext cx="8534400" cy="3600450"/>
          </a:xfrm>
          <a:prstGeom prst="rect">
            <a:avLst/>
          </a:prstGeom>
        </p:spPr>
        <p:txBody>
          <a:bodyPr/>
          <a:lstStyle>
            <a:lvl1pPr marL="0" indent="0">
              <a:buNone/>
              <a:defRPr sz="1800" baseline="0">
                <a:latin typeface="Neo Sans Std" pitchFamily="34" charset="0"/>
                <a:cs typeface="Arial" pitchFamily="34" charset="0"/>
              </a:defRPr>
            </a:lvl1pPr>
          </a:lstStyle>
          <a:p>
            <a:pPr lvl="0"/>
            <a:r>
              <a:rPr lang="en-US" dirty="0" smtClean="0"/>
              <a:t>Body Copy</a:t>
            </a:r>
            <a:endParaRPr lang="en-US" dirty="0"/>
          </a:p>
        </p:txBody>
      </p:sp>
      <p:sp>
        <p:nvSpPr>
          <p:cNvPr id="5" name="Title 4"/>
          <p:cNvSpPr>
            <a:spLocks noGrp="1"/>
          </p:cNvSpPr>
          <p:nvPr>
            <p:ph type="title" hasCustomPrompt="1"/>
          </p:nvPr>
        </p:nvSpPr>
        <p:spPr>
          <a:xfrm>
            <a:off x="228600" y="171450"/>
            <a:ext cx="8610600" cy="514350"/>
          </a:xfrm>
          <a:prstGeom prst="rect">
            <a:avLst/>
          </a:prstGeom>
        </p:spPr>
        <p:txBody>
          <a:bodyPr anchor="ctr"/>
          <a:lstStyle>
            <a:lvl1pPr algn="l">
              <a:defRPr sz="2400" b="0">
                <a:solidFill>
                  <a:schemeClr val="tx1"/>
                </a:solidFill>
                <a:latin typeface="Neo Sans Std Medium" pitchFamily="34" charset="0"/>
                <a:cs typeface="Arial" pitchFamily="34" charset="0"/>
              </a:defRPr>
            </a:lvl1pPr>
          </a:lstStyle>
          <a:p>
            <a:r>
              <a:rPr lang="en-US" dirty="0" smtClean="0"/>
              <a:t>Title</a:t>
            </a:r>
            <a:endParaRPr lang="en-US" dirty="0"/>
          </a:p>
        </p:txBody>
      </p:sp>
    </p:spTree>
    <p:extLst>
      <p:ext uri="{BB962C8B-B14F-4D97-AF65-F5344CB8AC3E}">
        <p14:creationId xmlns:p14="http://schemas.microsoft.com/office/powerpoint/2010/main" val="20722225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1143000"/>
            <a:ext cx="8534400" cy="3600450"/>
          </a:xfrm>
          <a:prstGeom prst="rect">
            <a:avLst/>
          </a:prstGeom>
        </p:spPr>
        <p:txBody>
          <a:bodyPr/>
          <a:lstStyle>
            <a:lvl1pPr marL="0" indent="0">
              <a:buNone/>
              <a:defRPr sz="1800" baseline="0">
                <a:latin typeface="Neo Sans Std" pitchFamily="34" charset="0"/>
                <a:cs typeface="Arial" pitchFamily="34" charset="0"/>
              </a:defRPr>
            </a:lvl1pPr>
          </a:lstStyle>
          <a:p>
            <a:pPr lvl="0"/>
            <a:r>
              <a:rPr lang="en-US" dirty="0" smtClean="0"/>
              <a:t>Body Copy</a:t>
            </a:r>
            <a:endParaRPr lang="en-US" dirty="0"/>
          </a:p>
        </p:txBody>
      </p:sp>
      <p:sp>
        <p:nvSpPr>
          <p:cNvPr id="5" name="Title 4"/>
          <p:cNvSpPr>
            <a:spLocks noGrp="1"/>
          </p:cNvSpPr>
          <p:nvPr>
            <p:ph type="title" hasCustomPrompt="1"/>
          </p:nvPr>
        </p:nvSpPr>
        <p:spPr>
          <a:xfrm>
            <a:off x="228600" y="171450"/>
            <a:ext cx="8610600" cy="514350"/>
          </a:xfrm>
          <a:prstGeom prst="rect">
            <a:avLst/>
          </a:prstGeom>
        </p:spPr>
        <p:txBody>
          <a:bodyPr anchor="ctr"/>
          <a:lstStyle>
            <a:lvl1pPr algn="l">
              <a:defRPr sz="2400" b="0">
                <a:solidFill>
                  <a:schemeClr val="tx1"/>
                </a:solidFill>
                <a:latin typeface="Neo Sans Std Medium" pitchFamily="34" charset="0"/>
                <a:cs typeface="Arial" pitchFamily="34" charset="0"/>
              </a:defRPr>
            </a:lvl1pPr>
          </a:lstStyle>
          <a:p>
            <a:r>
              <a:rPr lang="en-US" dirty="0" smtClean="0"/>
              <a:t>Title</a:t>
            </a:r>
            <a:endParaRPr lang="en-US" dirty="0"/>
          </a:p>
        </p:txBody>
      </p:sp>
    </p:spTree>
    <p:extLst>
      <p:ext uri="{BB962C8B-B14F-4D97-AF65-F5344CB8AC3E}">
        <p14:creationId xmlns:p14="http://schemas.microsoft.com/office/powerpoint/2010/main" val="33593786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1143000"/>
            <a:ext cx="8534400" cy="3600450"/>
          </a:xfrm>
          <a:prstGeom prst="rect">
            <a:avLst/>
          </a:prstGeom>
        </p:spPr>
        <p:txBody>
          <a:bodyPr/>
          <a:lstStyle>
            <a:lvl1pPr marL="0" indent="0">
              <a:buNone/>
              <a:defRPr sz="1800" baseline="0">
                <a:latin typeface="Neo Sans Std" pitchFamily="34" charset="0"/>
                <a:cs typeface="Arial" pitchFamily="34" charset="0"/>
              </a:defRPr>
            </a:lvl1pPr>
          </a:lstStyle>
          <a:p>
            <a:pPr lvl="0"/>
            <a:r>
              <a:rPr lang="en-US" dirty="0" smtClean="0"/>
              <a:t>Body Copy</a:t>
            </a:r>
            <a:endParaRPr lang="en-US" dirty="0"/>
          </a:p>
        </p:txBody>
      </p:sp>
      <p:sp>
        <p:nvSpPr>
          <p:cNvPr id="5" name="Title 4"/>
          <p:cNvSpPr>
            <a:spLocks noGrp="1"/>
          </p:cNvSpPr>
          <p:nvPr>
            <p:ph type="title" hasCustomPrompt="1"/>
          </p:nvPr>
        </p:nvSpPr>
        <p:spPr>
          <a:xfrm>
            <a:off x="228600" y="171450"/>
            <a:ext cx="8610600" cy="514350"/>
          </a:xfrm>
          <a:prstGeom prst="rect">
            <a:avLst/>
          </a:prstGeom>
        </p:spPr>
        <p:txBody>
          <a:bodyPr anchor="ctr"/>
          <a:lstStyle>
            <a:lvl1pPr algn="l">
              <a:defRPr sz="2400" b="0">
                <a:solidFill>
                  <a:schemeClr val="tx1"/>
                </a:solidFill>
                <a:latin typeface="Neo Sans Std Medium" pitchFamily="34" charset="0"/>
                <a:cs typeface="Arial" pitchFamily="34" charset="0"/>
              </a:defRPr>
            </a:lvl1pPr>
          </a:lstStyle>
          <a:p>
            <a:r>
              <a:rPr lang="en-US" dirty="0" smtClean="0"/>
              <a:t>Title</a:t>
            </a:r>
            <a:endParaRPr lang="en-US" dirty="0"/>
          </a:p>
        </p:txBody>
      </p:sp>
    </p:spTree>
    <p:extLst>
      <p:ext uri="{BB962C8B-B14F-4D97-AF65-F5344CB8AC3E}">
        <p14:creationId xmlns:p14="http://schemas.microsoft.com/office/powerpoint/2010/main" val="15810702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2570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40521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7697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505069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Rectangle 7"/>
          <p:cNvSpPr/>
          <p:nvPr userDrawn="1"/>
        </p:nvSpPr>
        <p:spPr>
          <a:xfrm>
            <a:off x="0" y="4962769"/>
            <a:ext cx="9144000" cy="247650"/>
          </a:xfrm>
          <a:prstGeom prst="rect">
            <a:avLst/>
          </a:prstGeom>
          <a:solidFill>
            <a:srgbClr val="E068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SecureDrive_C_REV.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8154" y="986692"/>
            <a:ext cx="3907692" cy="976924"/>
          </a:xfrm>
          <a:prstGeom prst="rect">
            <a:avLst/>
          </a:prstGeom>
        </p:spPr>
      </p:pic>
      <p:sp>
        <p:nvSpPr>
          <p:cNvPr id="2" name="Title 1"/>
          <p:cNvSpPr>
            <a:spLocks noGrp="1"/>
          </p:cNvSpPr>
          <p:nvPr>
            <p:ph type="ctrTitle" hasCustomPrompt="1"/>
          </p:nvPr>
        </p:nvSpPr>
        <p:spPr>
          <a:xfrm>
            <a:off x="685800" y="2154665"/>
            <a:ext cx="7772400" cy="1102519"/>
          </a:xfrm>
          <a:prstGeom prst="rect">
            <a:avLst/>
          </a:prstGeom>
          <a:noFill/>
          <a:ln>
            <a:noFill/>
          </a:ln>
        </p:spPr>
        <p:txBody>
          <a:bodyPr/>
          <a:lstStyle>
            <a:lvl1pPr>
              <a:defRPr sz="3000" b="1">
                <a:solidFill>
                  <a:srgbClr val="E06821"/>
                </a:solidFill>
              </a:defRPr>
            </a:lvl1pPr>
          </a:lstStyle>
          <a:p>
            <a:r>
              <a:rPr lang="en-US" dirty="0"/>
              <a:t>CLICK TO EDIT MASTER TITLE STYLE</a:t>
            </a:r>
          </a:p>
        </p:txBody>
      </p:sp>
    </p:spTree>
    <p:extLst>
      <p:ext uri="{BB962C8B-B14F-4D97-AF65-F5344CB8AC3E}">
        <p14:creationId xmlns:p14="http://schemas.microsoft.com/office/powerpoint/2010/main" val="4231092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54665"/>
            <a:ext cx="7772400" cy="1102519"/>
          </a:xfrm>
          <a:prstGeom prst="rect">
            <a:avLst/>
          </a:prstGeom>
          <a:noFill/>
          <a:ln>
            <a:noFill/>
          </a:ln>
        </p:spPr>
        <p:txBody>
          <a:bodyPr/>
          <a:lstStyle>
            <a:lvl1pPr>
              <a:defRPr sz="2500" b="1">
                <a:solidFill>
                  <a:srgbClr val="E06821"/>
                </a:solidFill>
              </a:defRPr>
            </a:lvl1pPr>
          </a:lstStyle>
          <a:p>
            <a:r>
              <a:rPr lang="en-US" dirty="0"/>
              <a:t>CLICK TO EDIT MASTER TITLE STYLE</a:t>
            </a:r>
          </a:p>
        </p:txBody>
      </p:sp>
    </p:spTree>
    <p:extLst>
      <p:ext uri="{BB962C8B-B14F-4D97-AF65-F5344CB8AC3E}">
        <p14:creationId xmlns:p14="http://schemas.microsoft.com/office/powerpoint/2010/main" val="1426501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85800" y="2154665"/>
            <a:ext cx="7772400" cy="1102519"/>
          </a:xfrm>
          <a:prstGeom prst="rect">
            <a:avLst/>
          </a:prstGeom>
          <a:noFill/>
          <a:ln>
            <a:noFill/>
          </a:ln>
        </p:spPr>
        <p:txBody>
          <a:bodyPr/>
          <a:lstStyle>
            <a:lvl1pPr>
              <a:defRPr sz="2500" b="1">
                <a:solidFill>
                  <a:srgbClr val="E06821"/>
                </a:solidFill>
              </a:defRPr>
            </a:lvl1pPr>
          </a:lstStyle>
          <a:p>
            <a:r>
              <a:rPr lang="en-US" dirty="0"/>
              <a:t>CLICK TO EDIT MASTER TITLE STYLE</a:t>
            </a:r>
          </a:p>
        </p:txBody>
      </p:sp>
    </p:spTree>
    <p:extLst>
      <p:ext uri="{BB962C8B-B14F-4D97-AF65-F5344CB8AC3E}">
        <p14:creationId xmlns:p14="http://schemas.microsoft.com/office/powerpoint/2010/main" val="1062724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154665"/>
            <a:ext cx="7772400" cy="1102519"/>
          </a:xfrm>
          <a:prstGeom prst="rect">
            <a:avLst/>
          </a:prstGeom>
          <a:noFill/>
          <a:ln>
            <a:noFill/>
          </a:ln>
        </p:spPr>
        <p:txBody>
          <a:bodyPr/>
          <a:lstStyle>
            <a:lvl1pPr>
              <a:defRPr sz="2500" b="1">
                <a:solidFill>
                  <a:srgbClr val="E06821"/>
                </a:solidFill>
              </a:defRPr>
            </a:lvl1pPr>
          </a:lstStyle>
          <a:p>
            <a:r>
              <a:rPr lang="en-US" dirty="0"/>
              <a:t>CLICK TO EDIT MASTER TITLE STYLE</a:t>
            </a:r>
          </a:p>
        </p:txBody>
      </p:sp>
    </p:spTree>
    <p:extLst>
      <p:ext uri="{BB962C8B-B14F-4D97-AF65-F5344CB8AC3E}">
        <p14:creationId xmlns:p14="http://schemas.microsoft.com/office/powerpoint/2010/main" val="3067825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745"/>
            <a:ext cx="8229600" cy="857250"/>
          </a:xfrm>
          <a:prstGeom prst="rect">
            <a:avLst/>
          </a:prstGeom>
        </p:spPr>
        <p:txBody>
          <a:bodyPr/>
          <a:lstStyle>
            <a:lvl1pPr algn="l">
              <a:defRPr sz="2500" b="1">
                <a:solidFill>
                  <a:srgbClr val="E06821"/>
                </a:solidFill>
              </a:defRPr>
            </a:lvl1pPr>
          </a:lstStyle>
          <a:p>
            <a:r>
              <a:rPr lang="en-US" dirty="0"/>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lvl1pPr>
              <a:defRPr sz="2500">
                <a:solidFill>
                  <a:schemeClr val="tx1">
                    <a:lumMod val="75000"/>
                    <a:lumOff val="25000"/>
                  </a:schemeClr>
                </a:solidFill>
              </a:defRPr>
            </a:lvl1pPr>
            <a:lvl2pPr>
              <a:defRPr sz="1800">
                <a:solidFill>
                  <a:schemeClr val="tx1">
                    <a:lumMod val="75000"/>
                    <a:lumOff val="25000"/>
                  </a:schemeClr>
                </a:solidFill>
              </a:defRPr>
            </a:lvl2pPr>
            <a:lvl3pPr>
              <a:defRPr sz="18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SecureDrive_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Tree>
    <p:extLst>
      <p:ext uri="{BB962C8B-B14F-4D97-AF65-F5344CB8AC3E}">
        <p14:creationId xmlns:p14="http://schemas.microsoft.com/office/powerpoint/2010/main" val="796213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745"/>
            <a:ext cx="8229600" cy="857250"/>
          </a:xfrm>
          <a:prstGeom prst="rect">
            <a:avLst/>
          </a:prstGeom>
        </p:spPr>
        <p:txBody>
          <a:bodyPr/>
          <a:lstStyle>
            <a:lvl1pPr algn="l">
              <a:defRPr sz="2500" b="1">
                <a:solidFill>
                  <a:srgbClr val="E06821"/>
                </a:solidFill>
              </a:defRPr>
            </a:lvl1pPr>
          </a:lstStyle>
          <a:p>
            <a:r>
              <a:rPr lang="en-US" dirty="0"/>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lvl1pPr>
              <a:defRPr sz="2500">
                <a:solidFill>
                  <a:schemeClr val="tx1">
                    <a:lumMod val="75000"/>
                    <a:lumOff val="25000"/>
                  </a:schemeClr>
                </a:solidFill>
              </a:defRPr>
            </a:lvl1pPr>
            <a:lvl2pPr>
              <a:defRPr sz="1800">
                <a:solidFill>
                  <a:schemeClr val="tx1">
                    <a:lumMod val="75000"/>
                    <a:lumOff val="25000"/>
                  </a:schemeClr>
                </a:solidFill>
              </a:defRPr>
            </a:lvl2pPr>
            <a:lvl3pPr>
              <a:defRPr sz="18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SecureDrive_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Tree>
    <p:extLst>
      <p:ext uri="{BB962C8B-B14F-4D97-AF65-F5344CB8AC3E}">
        <p14:creationId xmlns:p14="http://schemas.microsoft.com/office/powerpoint/2010/main" val="2439408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901"/>
            <a:ext cx="8229600" cy="857250"/>
          </a:xfrm>
          <a:prstGeom prst="rect">
            <a:avLst/>
          </a:prstGeom>
        </p:spPr>
        <p:txBody>
          <a:bodyPr/>
          <a:lstStyle>
            <a:lvl1pPr algn="l">
              <a:defRPr sz="2500" b="1">
                <a:solidFill>
                  <a:srgbClr val="E06821"/>
                </a:solidFill>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000">
                <a:solidFill>
                  <a:srgbClr val="5D5D5D"/>
                </a:solidFill>
              </a:defRPr>
            </a:lvl1pPr>
            <a:lvl2pPr>
              <a:defRPr sz="1600">
                <a:solidFill>
                  <a:srgbClr val="5D5D5D"/>
                </a:solidFill>
              </a:defRPr>
            </a:lvl2pPr>
            <a:lvl3pPr>
              <a:defRPr sz="1600">
                <a:solidFill>
                  <a:srgbClr val="5D5D5D"/>
                </a:solidFill>
              </a:defRPr>
            </a:lvl3pPr>
            <a:lvl4pPr>
              <a:defRPr sz="1600">
                <a:solidFill>
                  <a:srgbClr val="5D5D5D"/>
                </a:solidFill>
              </a:defRPr>
            </a:lvl4pPr>
            <a:lvl5pPr>
              <a:defRPr sz="1600">
                <a:solidFill>
                  <a:srgbClr val="5D5D5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000">
                <a:solidFill>
                  <a:srgbClr val="5D5D5D"/>
                </a:solidFill>
              </a:defRPr>
            </a:lvl1pPr>
            <a:lvl2pPr>
              <a:defRPr sz="1600">
                <a:solidFill>
                  <a:srgbClr val="5D5D5D"/>
                </a:solidFill>
              </a:defRPr>
            </a:lvl2pPr>
            <a:lvl3pPr>
              <a:defRPr sz="1600">
                <a:solidFill>
                  <a:srgbClr val="5D5D5D"/>
                </a:solidFill>
              </a:defRPr>
            </a:lvl3pPr>
            <a:lvl4pPr>
              <a:defRPr sz="1600">
                <a:solidFill>
                  <a:srgbClr val="5D5D5D"/>
                </a:solidFill>
              </a:defRPr>
            </a:lvl4pPr>
            <a:lvl5pPr>
              <a:defRPr sz="1600">
                <a:solidFill>
                  <a:srgbClr val="5D5D5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SecureDrive_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Tree>
    <p:extLst>
      <p:ext uri="{BB962C8B-B14F-4D97-AF65-F5344CB8AC3E}">
        <p14:creationId xmlns:p14="http://schemas.microsoft.com/office/powerpoint/2010/main" val="1256942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901"/>
            <a:ext cx="8229600" cy="857250"/>
          </a:xfrm>
          <a:prstGeom prst="rect">
            <a:avLst/>
          </a:prstGeom>
        </p:spPr>
        <p:txBody>
          <a:bodyPr/>
          <a:lstStyle>
            <a:lvl1pPr algn="l">
              <a:defRPr sz="3000" b="1">
                <a:solidFill>
                  <a:srgbClr val="E06821"/>
                </a:solidFill>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000">
                <a:solidFill>
                  <a:srgbClr val="5D5D5D"/>
                </a:solidFill>
              </a:defRPr>
            </a:lvl1pPr>
            <a:lvl2pPr>
              <a:defRPr sz="1600">
                <a:solidFill>
                  <a:srgbClr val="5D5D5D"/>
                </a:solidFill>
              </a:defRPr>
            </a:lvl2pPr>
            <a:lvl3pPr>
              <a:defRPr sz="1600">
                <a:solidFill>
                  <a:srgbClr val="5D5D5D"/>
                </a:solidFill>
              </a:defRPr>
            </a:lvl3pPr>
            <a:lvl4pPr>
              <a:defRPr sz="1600">
                <a:solidFill>
                  <a:srgbClr val="5D5D5D"/>
                </a:solidFill>
              </a:defRPr>
            </a:lvl4pPr>
            <a:lvl5pPr>
              <a:defRPr sz="1600">
                <a:solidFill>
                  <a:srgbClr val="5D5D5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000">
                <a:solidFill>
                  <a:srgbClr val="5D5D5D"/>
                </a:solidFill>
              </a:defRPr>
            </a:lvl1pPr>
            <a:lvl2pPr>
              <a:defRPr sz="1600">
                <a:solidFill>
                  <a:srgbClr val="5D5D5D"/>
                </a:solidFill>
              </a:defRPr>
            </a:lvl2pPr>
            <a:lvl3pPr>
              <a:defRPr sz="1600">
                <a:solidFill>
                  <a:srgbClr val="5D5D5D"/>
                </a:solidFill>
              </a:defRPr>
            </a:lvl3pPr>
            <a:lvl4pPr>
              <a:defRPr sz="1600">
                <a:solidFill>
                  <a:srgbClr val="5D5D5D"/>
                </a:solidFill>
              </a:defRPr>
            </a:lvl4pPr>
            <a:lvl5pPr>
              <a:defRPr sz="1600">
                <a:solidFill>
                  <a:srgbClr val="5D5D5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SecureDrive_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Tree>
    <p:extLst>
      <p:ext uri="{BB962C8B-B14F-4D97-AF65-F5344CB8AC3E}">
        <p14:creationId xmlns:p14="http://schemas.microsoft.com/office/powerpoint/2010/main" val="2278685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3"/>
          <p:cNvSpPr>
            <a:spLocks noGrp="1"/>
          </p:cNvSpPr>
          <p:nvPr>
            <p:ph sz="half" idx="2"/>
          </p:nvPr>
        </p:nvSpPr>
        <p:spPr>
          <a:xfrm>
            <a:off x="398277" y="1631156"/>
            <a:ext cx="8170677" cy="2963466"/>
          </a:xfrm>
          <a:prstGeom prst="rect">
            <a:avLst/>
          </a:prstGeom>
        </p:spPr>
        <p:txBody>
          <a:bodyPr/>
          <a:lstStyle>
            <a:lvl1pPr>
              <a:defRPr sz="20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4888207"/>
            <a:ext cx="9144000" cy="26183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398277" y="330353"/>
            <a:ext cx="8229600" cy="857250"/>
          </a:xfrm>
          <a:prstGeom prst="rect">
            <a:avLst/>
          </a:prstGeom>
        </p:spPr>
        <p:txBody>
          <a:bodyPr/>
          <a:lstStyle>
            <a:lvl1pPr algn="l">
              <a:defRPr sz="2500" b="0"/>
            </a:lvl1pPr>
          </a:lstStyle>
          <a:p>
            <a:r>
              <a:rPr lang="en-US" dirty="0"/>
              <a:t>CLICK TO EDIT MASTER TITLE STYLE</a:t>
            </a:r>
          </a:p>
        </p:txBody>
      </p:sp>
      <p:sp>
        <p:nvSpPr>
          <p:cNvPr id="9" name="Text Placeholder 2"/>
          <p:cNvSpPr>
            <a:spLocks noGrp="1"/>
          </p:cNvSpPr>
          <p:nvPr>
            <p:ph type="body" idx="10" hasCustomPrompt="1"/>
          </p:nvPr>
        </p:nvSpPr>
        <p:spPr>
          <a:xfrm>
            <a:off x="398277" y="666728"/>
            <a:ext cx="8229600" cy="479822"/>
          </a:xfrm>
          <a:prstGeom prst="rect">
            <a:avLst/>
          </a:prstGeom>
        </p:spPr>
        <p:txBody>
          <a:bodyPr anchor="b"/>
          <a:lstStyle>
            <a:lvl1pPr marL="0" indent="0">
              <a:buNone/>
              <a:defRPr sz="1800" b="0">
                <a:solidFill>
                  <a:srgbClr val="A36B4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586608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505069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0" y="4962769"/>
            <a:ext cx="9144000" cy="247650"/>
          </a:xfrm>
          <a:prstGeom prst="rect">
            <a:avLst/>
          </a:prstGeom>
          <a:solidFill>
            <a:srgbClr val="E068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SecureDrive_C_REV.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8154" y="986692"/>
            <a:ext cx="3907692" cy="976924"/>
          </a:xfrm>
          <a:prstGeom prst="rect">
            <a:avLst/>
          </a:prstGeom>
        </p:spPr>
      </p:pic>
      <p:sp>
        <p:nvSpPr>
          <p:cNvPr id="2" name="Title 1"/>
          <p:cNvSpPr>
            <a:spLocks noGrp="1"/>
          </p:cNvSpPr>
          <p:nvPr>
            <p:ph type="ctrTitle" hasCustomPrompt="1"/>
          </p:nvPr>
        </p:nvSpPr>
        <p:spPr>
          <a:xfrm>
            <a:off x="685800" y="2154665"/>
            <a:ext cx="7772400" cy="1102519"/>
          </a:xfrm>
          <a:prstGeom prst="rect">
            <a:avLst/>
          </a:prstGeom>
          <a:noFill/>
          <a:ln>
            <a:noFill/>
          </a:ln>
        </p:spPr>
        <p:txBody>
          <a:bodyPr/>
          <a:lstStyle>
            <a:lvl1pPr>
              <a:defRPr sz="3000" b="1">
                <a:solidFill>
                  <a:srgbClr val="E0682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0537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54665"/>
            <a:ext cx="7772400" cy="1102519"/>
          </a:xfrm>
          <a:prstGeom prst="rect">
            <a:avLst/>
          </a:prstGeom>
          <a:noFill/>
          <a:ln>
            <a:noFill/>
          </a:ln>
        </p:spPr>
        <p:txBody>
          <a:bodyPr/>
          <a:lstStyle>
            <a:lvl1pPr>
              <a:defRPr sz="2500" b="1">
                <a:solidFill>
                  <a:srgbClr val="E0682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60670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154665"/>
            <a:ext cx="7772400" cy="1102519"/>
          </a:xfrm>
          <a:prstGeom prst="rect">
            <a:avLst/>
          </a:prstGeom>
          <a:noFill/>
          <a:ln>
            <a:noFill/>
          </a:ln>
        </p:spPr>
        <p:txBody>
          <a:bodyPr/>
          <a:lstStyle>
            <a:lvl1pPr>
              <a:defRPr sz="2500" b="1">
                <a:solidFill>
                  <a:srgbClr val="E0682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62923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745"/>
            <a:ext cx="8229600" cy="857250"/>
          </a:xfrm>
          <a:prstGeom prst="rect">
            <a:avLst/>
          </a:prstGeom>
        </p:spPr>
        <p:txBody>
          <a:bodyPr/>
          <a:lstStyle>
            <a:lvl1pPr algn="l">
              <a:defRPr sz="3000" b="1">
                <a:solidFill>
                  <a:srgbClr val="E0682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1"/>
            <a:ext cx="8229600" cy="3394472"/>
          </a:xfrm>
          <a:prstGeom prst="rect">
            <a:avLst/>
          </a:prstGeom>
        </p:spPr>
        <p:txBody>
          <a:bodyPr/>
          <a:lstStyle>
            <a:lvl1pPr>
              <a:defRPr sz="2500">
                <a:solidFill>
                  <a:schemeClr val="tx1">
                    <a:lumMod val="75000"/>
                    <a:lumOff val="25000"/>
                  </a:schemeClr>
                </a:solidFill>
              </a:defRPr>
            </a:lvl1pPr>
            <a:lvl2pPr>
              <a:defRPr sz="1800">
                <a:solidFill>
                  <a:schemeClr val="tx1">
                    <a:lumMod val="75000"/>
                    <a:lumOff val="25000"/>
                  </a:schemeClr>
                </a:solidFill>
              </a:defRPr>
            </a:lvl2pPr>
            <a:lvl3pPr>
              <a:defRPr sz="18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SecureDrive_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Tree>
    <p:extLst>
      <p:ext uri="{BB962C8B-B14F-4D97-AF65-F5344CB8AC3E}">
        <p14:creationId xmlns:p14="http://schemas.microsoft.com/office/powerpoint/2010/main" val="4232297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32926" y="-1"/>
            <a:ext cx="9209852" cy="522111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a:spLocks noGrp="1"/>
          </p:cNvSpPr>
          <p:nvPr>
            <p:ph type="title" hasCustomPrompt="1"/>
          </p:nvPr>
        </p:nvSpPr>
        <p:spPr>
          <a:xfrm>
            <a:off x="457200" y="2143125"/>
            <a:ext cx="8229600" cy="857250"/>
          </a:xfrm>
          <a:prstGeom prst="rect">
            <a:avLst/>
          </a:prstGeom>
        </p:spPr>
        <p:txBody>
          <a:bodyPr/>
          <a:lstStyle>
            <a:lvl1pPr algn="ctr">
              <a:defRPr sz="2500" b="1">
                <a:solidFill>
                  <a:srgbClr val="E06821"/>
                </a:solidFill>
              </a:defRPr>
            </a:lvl1pPr>
          </a:lstStyle>
          <a:p>
            <a:r>
              <a:rPr lang="en-US" dirty="0"/>
              <a:t>CLICK TO EDIT MASTER TITLE STYLE</a:t>
            </a:r>
          </a:p>
        </p:txBody>
      </p:sp>
    </p:spTree>
    <p:extLst>
      <p:ext uri="{BB962C8B-B14F-4D97-AF65-F5344CB8AC3E}">
        <p14:creationId xmlns:p14="http://schemas.microsoft.com/office/powerpoint/2010/main" val="32542933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745"/>
            <a:ext cx="8229600" cy="857250"/>
          </a:xfrm>
          <a:prstGeom prst="rect">
            <a:avLst/>
          </a:prstGeom>
        </p:spPr>
        <p:txBody>
          <a:bodyPr/>
          <a:lstStyle>
            <a:lvl1pPr algn="l">
              <a:defRPr sz="3000" b="1">
                <a:solidFill>
                  <a:srgbClr val="E0682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1"/>
            <a:ext cx="8229600" cy="3394472"/>
          </a:xfrm>
          <a:prstGeom prst="rect">
            <a:avLst/>
          </a:prstGeom>
        </p:spPr>
        <p:txBody>
          <a:bodyPr/>
          <a:lstStyle>
            <a:lvl1pPr>
              <a:defRPr sz="2500">
                <a:solidFill>
                  <a:schemeClr val="tx1">
                    <a:lumMod val="75000"/>
                    <a:lumOff val="25000"/>
                  </a:schemeClr>
                </a:solidFill>
              </a:defRPr>
            </a:lvl1pPr>
            <a:lvl2pPr>
              <a:defRPr sz="1800">
                <a:solidFill>
                  <a:schemeClr val="tx1">
                    <a:lumMod val="75000"/>
                    <a:lumOff val="25000"/>
                  </a:schemeClr>
                </a:solidFill>
              </a:defRPr>
            </a:lvl2pPr>
            <a:lvl3pPr>
              <a:defRPr sz="18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85788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901"/>
            <a:ext cx="8229600" cy="857250"/>
          </a:xfrm>
          <a:prstGeom prst="rect">
            <a:avLst/>
          </a:prstGeom>
        </p:spPr>
        <p:txBody>
          <a:bodyPr/>
          <a:lstStyle>
            <a:lvl1pPr algn="l">
              <a:defRPr sz="3000" b="1">
                <a:solidFill>
                  <a:srgbClr val="E0682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000">
                <a:solidFill>
                  <a:srgbClr val="5D5D5D"/>
                </a:solidFill>
              </a:defRPr>
            </a:lvl1pPr>
            <a:lvl2pPr>
              <a:defRPr sz="1600">
                <a:solidFill>
                  <a:srgbClr val="5D5D5D"/>
                </a:solidFill>
              </a:defRPr>
            </a:lvl2pPr>
            <a:lvl3pPr>
              <a:defRPr sz="1600">
                <a:solidFill>
                  <a:srgbClr val="5D5D5D"/>
                </a:solidFill>
              </a:defRPr>
            </a:lvl3pPr>
            <a:lvl4pPr>
              <a:defRPr sz="1600">
                <a:solidFill>
                  <a:srgbClr val="5D5D5D"/>
                </a:solidFill>
              </a:defRPr>
            </a:lvl4pPr>
            <a:lvl5pPr>
              <a:defRPr sz="1600">
                <a:solidFill>
                  <a:srgbClr val="5D5D5D"/>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000">
                <a:solidFill>
                  <a:srgbClr val="5D5D5D"/>
                </a:solidFill>
              </a:defRPr>
            </a:lvl1pPr>
            <a:lvl2pPr>
              <a:defRPr sz="1600">
                <a:solidFill>
                  <a:srgbClr val="5D5D5D"/>
                </a:solidFill>
              </a:defRPr>
            </a:lvl2pPr>
            <a:lvl3pPr>
              <a:defRPr sz="1600">
                <a:solidFill>
                  <a:srgbClr val="5D5D5D"/>
                </a:solidFill>
              </a:defRPr>
            </a:lvl3pPr>
            <a:lvl4pPr>
              <a:defRPr sz="1600">
                <a:solidFill>
                  <a:srgbClr val="5D5D5D"/>
                </a:solidFill>
              </a:defRPr>
            </a:lvl4pPr>
            <a:lvl5pPr>
              <a:defRPr sz="1600">
                <a:solidFill>
                  <a:srgbClr val="5D5D5D"/>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SecureDrive_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Tree>
    <p:extLst>
      <p:ext uri="{BB962C8B-B14F-4D97-AF65-F5344CB8AC3E}">
        <p14:creationId xmlns:p14="http://schemas.microsoft.com/office/powerpoint/2010/main" val="21212192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901"/>
            <a:ext cx="8229600" cy="857250"/>
          </a:xfrm>
          <a:prstGeom prst="rect">
            <a:avLst/>
          </a:prstGeom>
        </p:spPr>
        <p:txBody>
          <a:bodyPr/>
          <a:lstStyle>
            <a:lvl1pPr algn="l">
              <a:defRPr sz="3000" b="1">
                <a:solidFill>
                  <a:srgbClr val="E0682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000">
                <a:solidFill>
                  <a:srgbClr val="5D5D5D"/>
                </a:solidFill>
              </a:defRPr>
            </a:lvl1pPr>
            <a:lvl2pPr>
              <a:defRPr sz="1600">
                <a:solidFill>
                  <a:srgbClr val="5D5D5D"/>
                </a:solidFill>
              </a:defRPr>
            </a:lvl2pPr>
            <a:lvl3pPr>
              <a:defRPr sz="1600">
                <a:solidFill>
                  <a:srgbClr val="5D5D5D"/>
                </a:solidFill>
              </a:defRPr>
            </a:lvl3pPr>
            <a:lvl4pPr>
              <a:defRPr sz="1600">
                <a:solidFill>
                  <a:srgbClr val="5D5D5D"/>
                </a:solidFill>
              </a:defRPr>
            </a:lvl4pPr>
            <a:lvl5pPr>
              <a:defRPr sz="1600">
                <a:solidFill>
                  <a:srgbClr val="5D5D5D"/>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000">
                <a:solidFill>
                  <a:srgbClr val="5D5D5D"/>
                </a:solidFill>
              </a:defRPr>
            </a:lvl1pPr>
            <a:lvl2pPr>
              <a:defRPr sz="1600">
                <a:solidFill>
                  <a:srgbClr val="5D5D5D"/>
                </a:solidFill>
              </a:defRPr>
            </a:lvl2pPr>
            <a:lvl3pPr>
              <a:defRPr sz="1600">
                <a:solidFill>
                  <a:srgbClr val="5D5D5D"/>
                </a:solidFill>
              </a:defRPr>
            </a:lvl3pPr>
            <a:lvl4pPr>
              <a:defRPr sz="1600">
                <a:solidFill>
                  <a:srgbClr val="5D5D5D"/>
                </a:solidFill>
              </a:defRPr>
            </a:lvl4pPr>
            <a:lvl5pPr>
              <a:defRPr sz="1600">
                <a:solidFill>
                  <a:srgbClr val="5D5D5D"/>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5481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1" y="0"/>
            <a:ext cx="9135879" cy="5143500"/>
          </a:xfrm>
          <a:prstGeom prst="rect">
            <a:avLst/>
          </a:prstGeom>
        </p:spPr>
      </p:pic>
    </p:spTree>
    <p:extLst>
      <p:ext uri="{BB962C8B-B14F-4D97-AF65-F5344CB8AC3E}">
        <p14:creationId xmlns:p14="http://schemas.microsoft.com/office/powerpoint/2010/main" val="58108295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280"/>
            <a:ext cx="8229600" cy="651272"/>
          </a:xfrm>
          <a:prstGeom prst="rect">
            <a:avLst/>
          </a:prstGeom>
        </p:spPr>
        <p:txBody>
          <a:bodyPr/>
          <a:lstStyle>
            <a:lvl1pPr>
              <a:defRPr b="1">
                <a:solidFill>
                  <a:schemeClr val="bg1"/>
                </a:solidFill>
              </a:defRPr>
            </a:lvl1pPr>
          </a:lstStyle>
          <a:p>
            <a:r>
              <a:rPr lang="en-US" dirty="0" smtClean="0"/>
              <a:t>Click to edit Master title style</a:t>
            </a:r>
            <a:endParaRPr lang="en-CA" dirty="0"/>
          </a:p>
        </p:txBody>
      </p:sp>
      <p:sp>
        <p:nvSpPr>
          <p:cNvPr id="3" name="Text Placeholder 2"/>
          <p:cNvSpPr>
            <a:spLocks noGrp="1"/>
          </p:cNvSpPr>
          <p:nvPr>
            <p:ph idx="1"/>
          </p:nvPr>
        </p:nvSpPr>
        <p:spPr bwMode="auto">
          <a:xfrm>
            <a:off x="457200" y="1067488"/>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800"/>
            </a:lvl1pPr>
            <a:lvl2pPr>
              <a:defRPr sz="1500"/>
            </a:lvl2pPr>
            <a:lvl3pPr>
              <a:defRPr sz="1350"/>
            </a:lvl3pPr>
            <a:lvl4pPr>
              <a:defRPr sz="1050"/>
            </a:lvl4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Tree>
    <p:extLst>
      <p:ext uri="{BB962C8B-B14F-4D97-AF65-F5344CB8AC3E}">
        <p14:creationId xmlns:p14="http://schemas.microsoft.com/office/powerpoint/2010/main" val="340445012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1" y="0"/>
            <a:ext cx="9135879" cy="5143500"/>
          </a:xfrm>
          <a:prstGeom prst="rect">
            <a:avLst/>
          </a:prstGeom>
        </p:spPr>
      </p:pic>
    </p:spTree>
    <p:extLst>
      <p:ext uri="{BB962C8B-B14F-4D97-AF65-F5344CB8AC3E}">
        <p14:creationId xmlns:p14="http://schemas.microsoft.com/office/powerpoint/2010/main" val="115414768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ext Layout">
    <p:spTree>
      <p:nvGrpSpPr>
        <p:cNvPr id="1" name=""/>
        <p:cNvGrpSpPr/>
        <p:nvPr/>
      </p:nvGrpSpPr>
      <p:grpSpPr>
        <a:xfrm>
          <a:off x="0" y="0"/>
          <a:ext cx="0" cy="0"/>
          <a:chOff x="0" y="0"/>
          <a:chExt cx="0" cy="0"/>
        </a:xfrm>
      </p:grpSpPr>
      <p:sp>
        <p:nvSpPr>
          <p:cNvPr id="4" name="Title 1"/>
          <p:cNvSpPr txBox="1">
            <a:spLocks/>
          </p:cNvSpPr>
          <p:nvPr userDrawn="1"/>
        </p:nvSpPr>
        <p:spPr>
          <a:xfrm>
            <a:off x="457200" y="800100"/>
            <a:ext cx="8153400" cy="3429000"/>
          </a:xfrm>
          <a:prstGeom prst="rect">
            <a:avLst/>
          </a:prstGeom>
        </p:spPr>
        <p:txBody>
          <a:bodyPr/>
          <a:lstStyle>
            <a:lvl1pPr algn="l">
              <a:defRPr sz="2400">
                <a:solidFill>
                  <a:schemeClr val="bg1"/>
                </a:solidFill>
                <a:latin typeface="Volkswagen Headline" pitchFamily="2" charset="0"/>
              </a:defRPr>
            </a:lvl1pPr>
          </a:lstStyle>
          <a:p>
            <a:pPr eaLnBrk="0" hangingPunct="0">
              <a:defRPr/>
            </a:pPr>
            <a:endParaRPr lang="en-US" sz="1800" dirty="0">
              <a:solidFill>
                <a:schemeClr val="tx1"/>
              </a:solidFill>
              <a:latin typeface="Arial" pitchFamily="34" charset="0"/>
              <a:ea typeface="+mj-ea"/>
              <a:cs typeface="Arial" pitchFamily="34" charset="0"/>
            </a:endParaRPr>
          </a:p>
        </p:txBody>
      </p:sp>
      <p:sp>
        <p:nvSpPr>
          <p:cNvPr id="5" name="Title 1"/>
          <p:cNvSpPr txBox="1">
            <a:spLocks/>
          </p:cNvSpPr>
          <p:nvPr userDrawn="1"/>
        </p:nvSpPr>
        <p:spPr>
          <a:xfrm>
            <a:off x="457200" y="800100"/>
            <a:ext cx="8229600" cy="3429000"/>
          </a:xfrm>
          <a:prstGeom prst="rect">
            <a:avLst/>
          </a:prstGeom>
        </p:spPr>
        <p:txBody>
          <a:bodyPr/>
          <a:lstStyle>
            <a:lvl1pPr>
              <a:defRPr/>
            </a:lvl1pPr>
          </a:lstStyle>
          <a:p>
            <a:pPr eaLnBrk="0" hangingPunct="0">
              <a:defRPr/>
            </a:pPr>
            <a:endParaRPr lang="en-US" sz="1200" dirty="0">
              <a:ea typeface="+mj-ea"/>
              <a:cs typeface="Arial" pitchFamily="34" charset="0"/>
            </a:endParaRPr>
          </a:p>
        </p:txBody>
      </p:sp>
      <p:sp>
        <p:nvSpPr>
          <p:cNvPr id="2" name="Title 1"/>
          <p:cNvSpPr>
            <a:spLocks noGrp="1"/>
          </p:cNvSpPr>
          <p:nvPr>
            <p:ph type="title"/>
          </p:nvPr>
        </p:nvSpPr>
        <p:spPr>
          <a:xfrm>
            <a:off x="390053" y="132113"/>
            <a:ext cx="8229600" cy="667988"/>
          </a:xfrm>
          <a:prstGeom prst="rect">
            <a:avLst/>
          </a:prstGeom>
        </p:spPr>
        <p:txBody>
          <a:bodyPr anchor="ctr"/>
          <a:lstStyle>
            <a:lvl1pPr algn="l">
              <a:defRPr sz="2700">
                <a:solidFill>
                  <a:schemeClr val="bg1"/>
                </a:solidFill>
                <a:latin typeface="+mn-lt"/>
                <a:cs typeface="Arial" pitchFamily="34" charset="0"/>
              </a:defRPr>
            </a:lvl1pPr>
          </a:lstStyle>
          <a:p>
            <a:r>
              <a:rPr lang="en-US" dirty="0" smtClean="0"/>
              <a:t>Click to edit Master title style</a:t>
            </a:r>
            <a:endParaRPr lang="en-US" dirty="0"/>
          </a:p>
        </p:txBody>
      </p:sp>
      <p:sp>
        <p:nvSpPr>
          <p:cNvPr id="9" name="Text Placeholder 8"/>
          <p:cNvSpPr>
            <a:spLocks noGrp="1"/>
          </p:cNvSpPr>
          <p:nvPr>
            <p:ph type="body" sz="quarter" idx="10" hasCustomPrompt="1"/>
          </p:nvPr>
        </p:nvSpPr>
        <p:spPr>
          <a:xfrm>
            <a:off x="390053" y="1085850"/>
            <a:ext cx="8229600" cy="3714750"/>
          </a:xfrm>
          <a:prstGeom prst="rect">
            <a:avLst/>
          </a:prstGeom>
        </p:spPr>
        <p:txBody>
          <a:bodyPr/>
          <a:lstStyle>
            <a:lvl1pPr marL="0" indent="0">
              <a:buFont typeface="Arial" pitchFamily="34" charset="0"/>
              <a:buNone/>
              <a:defRPr sz="2100" baseline="0">
                <a:latin typeface="+mn-lt"/>
                <a:cs typeface="Arial" pitchFamily="34" charset="0"/>
              </a:defRPr>
            </a:lvl1pPr>
            <a:lvl2pPr marL="685800" indent="-342900">
              <a:buFont typeface="Arial" pitchFamily="34" charset="0"/>
              <a:buChar char="•"/>
              <a:defRPr sz="1950" baseline="0">
                <a:latin typeface="+mn-lt"/>
                <a:cs typeface="Arial" pitchFamily="34" charset="0"/>
              </a:defRPr>
            </a:lvl2pPr>
            <a:lvl3pPr marL="942975" indent="-257175">
              <a:buFont typeface="Arial" pitchFamily="34" charset="0"/>
              <a:buChar char="•"/>
              <a:defRPr sz="1650" baseline="0">
                <a:latin typeface="+mn-lt"/>
                <a:cs typeface="Arial" pitchFamily="34" charset="0"/>
              </a:defRPr>
            </a:lvl3pPr>
            <a:lvl4pPr marL="1243013" indent="-214313">
              <a:buFont typeface="Arial" pitchFamily="34" charset="0"/>
              <a:buChar char="•"/>
              <a:defRPr sz="1500" baseline="0">
                <a:latin typeface="+mn-lt"/>
                <a:cs typeface="Arial" pitchFamily="34" charset="0"/>
              </a:defRPr>
            </a:lvl4pPr>
            <a:lvl5pPr marL="1585913" indent="-214313">
              <a:buFont typeface="Arial" pitchFamily="34" charset="0"/>
              <a:buChar char="•"/>
              <a:defRPr sz="1350" baseline="0">
                <a:latin typeface="+mn-lt"/>
                <a:cs typeface="Arial" pitchFamily="34" charset="0"/>
              </a:defRPr>
            </a:lvl5pPr>
            <a:lvl6pPr marL="1714500" indent="0">
              <a:buNone/>
              <a:defRPr/>
            </a:lvl6pPr>
          </a:lstStyle>
          <a:p>
            <a:pPr lvl="0"/>
            <a:r>
              <a:rPr lang="en-US" dirty="0" smtClean="0"/>
              <a:t>Level 1</a:t>
            </a:r>
          </a:p>
          <a:p>
            <a:pPr lvl="1"/>
            <a:r>
              <a:rPr lang="en-US" dirty="0" smtClean="0"/>
              <a:t>Level 2</a:t>
            </a:r>
          </a:p>
          <a:p>
            <a:pPr lvl="2"/>
            <a:r>
              <a:rPr lang="en-US" dirty="0" smtClean="0"/>
              <a:t>Level 3</a:t>
            </a:r>
          </a:p>
          <a:p>
            <a:pPr lvl="3"/>
            <a:r>
              <a:rPr lang="en-US" dirty="0" smtClean="0"/>
              <a:t>Level 4</a:t>
            </a:r>
          </a:p>
          <a:p>
            <a:pPr lvl="4"/>
            <a:r>
              <a:rPr lang="en-US" dirty="0" smtClean="0"/>
              <a:t>Level 5</a:t>
            </a:r>
          </a:p>
        </p:txBody>
      </p:sp>
      <p:sp>
        <p:nvSpPr>
          <p:cNvPr id="7" name="Rectangle 6"/>
          <p:cNvSpPr/>
          <p:nvPr userDrawn="1"/>
        </p:nvSpPr>
        <p:spPr>
          <a:xfrm>
            <a:off x="8642684" y="4914901"/>
            <a:ext cx="349776" cy="253916"/>
          </a:xfrm>
          <a:prstGeom prst="rect">
            <a:avLst/>
          </a:prstGeom>
        </p:spPr>
        <p:txBody>
          <a:bodyPr wrap="none">
            <a:spAutoFit/>
          </a:bodyPr>
          <a:lstStyle/>
          <a:p>
            <a:fld id="{E48DA80A-0FC0-4C0E-8F50-0AE53B840117}" type="slidenum">
              <a:rPr lang="en-US" sz="1050" smtClean="0">
                <a:solidFill>
                  <a:schemeClr val="bg1"/>
                </a:solidFill>
                <a:latin typeface="+mn-lt"/>
              </a:rPr>
              <a:pPr/>
              <a:t>‹#›</a:t>
            </a:fld>
            <a:endParaRPr lang="en-CA" sz="1050" dirty="0">
              <a:solidFill>
                <a:schemeClr val="bg1"/>
              </a:solidFill>
              <a:latin typeface="+mn-lt"/>
            </a:endParaRPr>
          </a:p>
        </p:txBody>
      </p:sp>
    </p:spTree>
    <p:extLst>
      <p:ext uri="{BB962C8B-B14F-4D97-AF65-F5344CB8AC3E}">
        <p14:creationId xmlns:p14="http://schemas.microsoft.com/office/powerpoint/2010/main" val="15310968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1" y="0"/>
            <a:ext cx="9135879" cy="5143500"/>
          </a:xfrm>
          <a:prstGeom prst="rect">
            <a:avLst/>
          </a:prstGeom>
        </p:spPr>
      </p:pic>
    </p:spTree>
    <p:extLst>
      <p:ext uri="{BB962C8B-B14F-4D97-AF65-F5344CB8AC3E}">
        <p14:creationId xmlns:p14="http://schemas.microsoft.com/office/powerpoint/2010/main" val="8967884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73575"/>
            <a:ext cx="8229600" cy="857250"/>
          </a:xfrm>
          <a:prstGeom prst="rect">
            <a:avLst/>
          </a:prstGeom>
        </p:spPr>
        <p:txBody>
          <a:bodyPr/>
          <a:lstStyle>
            <a:lvl1pPr algn="l">
              <a:defRPr sz="2800" b="1">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00151"/>
            <a:ext cx="8229600" cy="3394472"/>
          </a:xfrm>
          <a:prstGeom prst="rect">
            <a:avLst/>
          </a:prstGeom>
        </p:spPr>
        <p:txBody>
          <a:bodyPr/>
          <a:lstStyle>
            <a:lvl1pPr>
              <a:defRPr sz="2500">
                <a:solidFill>
                  <a:srgbClr val="5D5D5D"/>
                </a:solidFill>
              </a:defRPr>
            </a:lvl1pPr>
            <a:lvl2pPr>
              <a:defRPr sz="1600">
                <a:solidFill>
                  <a:srgbClr val="5D5D5D"/>
                </a:solidFill>
              </a:defRPr>
            </a:lvl2pPr>
            <a:lvl3pPr>
              <a:defRPr sz="1600">
                <a:solidFill>
                  <a:srgbClr val="5D5D5D"/>
                </a:solidFill>
              </a:defRPr>
            </a:lvl3pPr>
            <a:lvl4pPr>
              <a:defRPr sz="1600">
                <a:solidFill>
                  <a:srgbClr val="5D5D5D"/>
                </a:solidFill>
              </a:defRPr>
            </a:lvl4pPr>
            <a:lvl5pPr>
              <a:defRPr sz="1600">
                <a:solidFill>
                  <a:srgbClr val="5D5D5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84357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7" name="Rectangle 6"/>
          <p:cNvSpPr/>
          <p:nvPr userDrawn="1"/>
        </p:nvSpPr>
        <p:spPr>
          <a:xfrm>
            <a:off x="0" y="0"/>
            <a:ext cx="9144000" cy="505069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Rectangle 7"/>
          <p:cNvSpPr/>
          <p:nvPr userDrawn="1"/>
        </p:nvSpPr>
        <p:spPr>
          <a:xfrm>
            <a:off x="0" y="4962769"/>
            <a:ext cx="9144000" cy="247650"/>
          </a:xfrm>
          <a:prstGeom prst="rect">
            <a:avLst/>
          </a:prstGeom>
          <a:solidFill>
            <a:srgbClr val="E068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SecureDrive_C_REV.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8154" y="986692"/>
            <a:ext cx="3907692" cy="976924"/>
          </a:xfrm>
          <a:prstGeom prst="rect">
            <a:avLst/>
          </a:prstGeom>
        </p:spPr>
      </p:pic>
      <p:sp>
        <p:nvSpPr>
          <p:cNvPr id="2" name="Title 1"/>
          <p:cNvSpPr>
            <a:spLocks noGrp="1"/>
          </p:cNvSpPr>
          <p:nvPr>
            <p:ph type="ctrTitle" hasCustomPrompt="1"/>
          </p:nvPr>
        </p:nvSpPr>
        <p:spPr>
          <a:xfrm>
            <a:off x="685800" y="2154665"/>
            <a:ext cx="7772400" cy="1102519"/>
          </a:xfrm>
          <a:prstGeom prst="rect">
            <a:avLst/>
          </a:prstGeom>
          <a:noFill/>
          <a:ln>
            <a:noFill/>
          </a:ln>
        </p:spPr>
        <p:txBody>
          <a:bodyPr/>
          <a:lstStyle>
            <a:lvl1pPr>
              <a:defRPr sz="3000" b="1">
                <a:solidFill>
                  <a:srgbClr val="E06821"/>
                </a:solidFill>
              </a:defRPr>
            </a:lvl1pPr>
          </a:lstStyle>
          <a:p>
            <a:r>
              <a:rPr lang="en-US" dirty="0"/>
              <a:t>CLICK TO EDIT MASTER TITLE STYLE</a:t>
            </a:r>
          </a:p>
        </p:txBody>
      </p:sp>
    </p:spTree>
    <p:extLst>
      <p:ext uri="{BB962C8B-B14F-4D97-AF65-F5344CB8AC3E}">
        <p14:creationId xmlns:p14="http://schemas.microsoft.com/office/powerpoint/2010/main" val="3943254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85800" y="2154665"/>
            <a:ext cx="7772400" cy="1102519"/>
          </a:xfrm>
          <a:prstGeom prst="rect">
            <a:avLst/>
          </a:prstGeom>
          <a:noFill/>
          <a:ln>
            <a:noFill/>
          </a:ln>
        </p:spPr>
        <p:txBody>
          <a:bodyPr/>
          <a:lstStyle>
            <a:lvl1pPr>
              <a:defRPr sz="2500" b="1">
                <a:solidFill>
                  <a:srgbClr val="E06821"/>
                </a:solidFill>
              </a:defRPr>
            </a:lvl1pPr>
          </a:lstStyle>
          <a:p>
            <a:r>
              <a:rPr lang="en-US" dirty="0"/>
              <a:t>CLICK TO EDIT MASTER TITLE STYLE</a:t>
            </a:r>
          </a:p>
        </p:txBody>
      </p:sp>
    </p:spTree>
    <p:extLst>
      <p:ext uri="{BB962C8B-B14F-4D97-AF65-F5344CB8AC3E}">
        <p14:creationId xmlns:p14="http://schemas.microsoft.com/office/powerpoint/2010/main" val="389629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154665"/>
            <a:ext cx="7772400" cy="1102519"/>
          </a:xfrm>
          <a:prstGeom prst="rect">
            <a:avLst/>
          </a:prstGeom>
          <a:noFill/>
          <a:ln>
            <a:noFill/>
          </a:ln>
        </p:spPr>
        <p:txBody>
          <a:bodyPr/>
          <a:lstStyle>
            <a:lvl1pPr>
              <a:defRPr sz="2500" b="1">
                <a:solidFill>
                  <a:srgbClr val="E06821"/>
                </a:solidFill>
              </a:defRPr>
            </a:lvl1pPr>
          </a:lstStyle>
          <a:p>
            <a:r>
              <a:rPr lang="en-US" dirty="0"/>
              <a:t>CLICK TO EDIT MASTER TITLE STYLE</a:t>
            </a:r>
          </a:p>
        </p:txBody>
      </p:sp>
    </p:spTree>
    <p:extLst>
      <p:ext uri="{BB962C8B-B14F-4D97-AF65-F5344CB8AC3E}">
        <p14:creationId xmlns:p14="http://schemas.microsoft.com/office/powerpoint/2010/main" val="4185678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342745"/>
            <a:ext cx="8229600" cy="857250"/>
          </a:xfrm>
          <a:prstGeom prst="rect">
            <a:avLst/>
          </a:prstGeom>
        </p:spPr>
        <p:txBody>
          <a:bodyPr/>
          <a:lstStyle>
            <a:lvl1pPr algn="l">
              <a:defRPr sz="2500" b="1">
                <a:solidFill>
                  <a:srgbClr val="E06821"/>
                </a:solidFill>
              </a:defRPr>
            </a:lvl1pPr>
          </a:lstStyle>
          <a:p>
            <a:r>
              <a:rPr lang="en-US" dirty="0"/>
              <a:t>CLICK TO EDIT MASTER TITLE STYLE</a:t>
            </a:r>
          </a:p>
        </p:txBody>
      </p:sp>
      <p:sp>
        <p:nvSpPr>
          <p:cNvPr id="6" name="Content Placeholder 2"/>
          <p:cNvSpPr>
            <a:spLocks noGrp="1"/>
          </p:cNvSpPr>
          <p:nvPr>
            <p:ph idx="1"/>
          </p:nvPr>
        </p:nvSpPr>
        <p:spPr>
          <a:xfrm>
            <a:off x="457200" y="1200151"/>
            <a:ext cx="8229600" cy="3394472"/>
          </a:xfrm>
          <a:prstGeom prst="rect">
            <a:avLst/>
          </a:prstGeom>
        </p:spPr>
        <p:txBody>
          <a:bodyPr/>
          <a:lstStyle>
            <a:lvl1pPr>
              <a:defRPr sz="2500">
                <a:solidFill>
                  <a:srgbClr val="5D5D5D"/>
                </a:solidFill>
              </a:defRPr>
            </a:lvl1pPr>
            <a:lvl2pPr>
              <a:defRPr sz="1800">
                <a:solidFill>
                  <a:srgbClr val="5D5D5D"/>
                </a:solidFill>
              </a:defRPr>
            </a:lvl2pPr>
            <a:lvl3pPr>
              <a:defRPr sz="1800">
                <a:solidFill>
                  <a:srgbClr val="5D5D5D"/>
                </a:solidFill>
              </a:defRPr>
            </a:lvl3pPr>
            <a:lvl4pPr>
              <a:defRPr sz="1800">
                <a:solidFill>
                  <a:srgbClr val="5D5D5D"/>
                </a:solidFill>
              </a:defRPr>
            </a:lvl4pPr>
            <a:lvl5pPr>
              <a:defRPr sz="1800">
                <a:solidFill>
                  <a:srgbClr val="5D5D5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SecureDrive_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Tree>
    <p:extLst>
      <p:ext uri="{BB962C8B-B14F-4D97-AF65-F5344CB8AC3E}">
        <p14:creationId xmlns:p14="http://schemas.microsoft.com/office/powerpoint/2010/main" val="3994347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a:prstGeom prst="rect">
            <a:avLst/>
          </a:prstGeom>
        </p:spPr>
        <p:txBody>
          <a:bodyPr/>
          <a:lstStyle>
            <a:lvl1pPr>
              <a:defRPr sz="2000">
                <a:solidFill>
                  <a:srgbClr val="5D5D5D"/>
                </a:solidFill>
              </a:defRPr>
            </a:lvl1pPr>
            <a:lvl2pPr>
              <a:defRPr sz="1600">
                <a:solidFill>
                  <a:srgbClr val="5D5D5D"/>
                </a:solidFill>
              </a:defRPr>
            </a:lvl2pPr>
            <a:lvl3pPr>
              <a:defRPr sz="1600">
                <a:solidFill>
                  <a:srgbClr val="5D5D5D"/>
                </a:solidFill>
              </a:defRPr>
            </a:lvl3pPr>
            <a:lvl4pPr>
              <a:defRPr sz="1600">
                <a:solidFill>
                  <a:srgbClr val="5D5D5D"/>
                </a:solidFill>
              </a:defRPr>
            </a:lvl4pPr>
            <a:lvl5pPr>
              <a:defRPr sz="1600">
                <a:solidFill>
                  <a:srgbClr val="5D5D5D"/>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000">
                <a:solidFill>
                  <a:srgbClr val="5D5D5D"/>
                </a:solidFill>
              </a:defRPr>
            </a:lvl1pPr>
            <a:lvl2pPr>
              <a:defRPr sz="1600">
                <a:solidFill>
                  <a:srgbClr val="5D5D5D"/>
                </a:solidFill>
              </a:defRPr>
            </a:lvl2pPr>
            <a:lvl3pPr>
              <a:defRPr sz="1600">
                <a:solidFill>
                  <a:srgbClr val="5D5D5D"/>
                </a:solidFill>
              </a:defRPr>
            </a:lvl3pPr>
            <a:lvl4pPr>
              <a:defRPr sz="1600">
                <a:solidFill>
                  <a:srgbClr val="5D5D5D"/>
                </a:solidFill>
              </a:defRPr>
            </a:lvl4pPr>
            <a:lvl5pPr>
              <a:defRPr sz="1600">
                <a:solidFill>
                  <a:srgbClr val="5D5D5D"/>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SecureDrive_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
        <p:nvSpPr>
          <p:cNvPr id="7" name="Title 1"/>
          <p:cNvSpPr>
            <a:spLocks noGrp="1"/>
          </p:cNvSpPr>
          <p:nvPr>
            <p:ph type="title" hasCustomPrompt="1"/>
          </p:nvPr>
        </p:nvSpPr>
        <p:spPr>
          <a:xfrm>
            <a:off x="457200" y="342901"/>
            <a:ext cx="8229600" cy="857250"/>
          </a:xfrm>
          <a:prstGeom prst="rect">
            <a:avLst/>
          </a:prstGeom>
        </p:spPr>
        <p:txBody>
          <a:bodyPr/>
          <a:lstStyle>
            <a:lvl1pPr algn="l">
              <a:defRPr sz="2500" b="1">
                <a:solidFill>
                  <a:srgbClr val="E06821"/>
                </a:solidFill>
              </a:defRPr>
            </a:lvl1pPr>
          </a:lstStyle>
          <a:p>
            <a:r>
              <a:rPr lang="en-US" dirty="0"/>
              <a:t>CLICK TO EDIT MASTER TITLE STYLE</a:t>
            </a:r>
          </a:p>
        </p:txBody>
      </p:sp>
    </p:spTree>
    <p:extLst>
      <p:ext uri="{BB962C8B-B14F-4D97-AF65-F5344CB8AC3E}">
        <p14:creationId xmlns:p14="http://schemas.microsoft.com/office/powerpoint/2010/main" val="4255925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70354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50" r:id="rId4"/>
    <p:sldLayoutId id="2147483676" r:id="rId5"/>
    <p:sldLayoutId id="2147483661" r:id="rId6"/>
    <p:sldLayoutId id="2147483677" r:id="rId7"/>
    <p:sldLayoutId id="2147483662" r:id="rId8"/>
    <p:sldLayoutId id="2147483652" r:id="rId9"/>
    <p:sldLayoutId id="2147483667" r:id="rId10"/>
    <p:sldLayoutId id="2147483668" r:id="rId11"/>
    <p:sldLayoutId id="2147483669" r:id="rId12"/>
    <p:sldLayoutId id="2147483670" r:id="rId13"/>
    <p:sldLayoutId id="2147483671" r:id="rId14"/>
    <p:sldLayoutId id="2147483673" r:id="rId15"/>
    <p:sldLayoutId id="2147483674" r:id="rId16"/>
    <p:sldLayoutId id="2147483675"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15302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266293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jpg"/><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2.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5.wdp"/></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3.xml"/><Relationship Id="rId1" Type="http://schemas.openxmlformats.org/officeDocument/2006/relationships/slideLayout" Target="../slideLayouts/slideLayout29.xml"/><Relationship Id="rId4" Type="http://schemas.openxmlformats.org/officeDocument/2006/relationships/image" Target="../media/image32.JP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2.jpg"/></Relationships>
</file>

<file path=ppt/slides/_rels/slide3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4777903" y="3672079"/>
            <a:ext cx="2086955" cy="338355"/>
          </a:xfrm>
          <a:prstGeom prst="flowChart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D"/>
              </a:solidFill>
              <a:effectLst/>
              <a:uLnTx/>
              <a:uFillTx/>
              <a:latin typeface="Arial"/>
              <a:ea typeface="+mn-ea"/>
              <a:cs typeface="+mn-cs"/>
            </a:endParaRPr>
          </a:p>
        </p:txBody>
      </p:sp>
      <p:sp>
        <p:nvSpPr>
          <p:cNvPr id="5" name="Title 1"/>
          <p:cNvSpPr txBox="1">
            <a:spLocks/>
          </p:cNvSpPr>
          <p:nvPr/>
        </p:nvSpPr>
        <p:spPr>
          <a:xfrm>
            <a:off x="299022" y="129004"/>
            <a:ext cx="6602012" cy="410425"/>
          </a:xfrm>
          <a:prstGeom prst="rect">
            <a:avLst/>
          </a:prstGeom>
        </p:spPr>
        <p:txBody>
          <a:bodyPr/>
          <a:lstStyle>
            <a:lvl1pPr>
              <a:spcBef>
                <a:spcPct val="0"/>
              </a:spcBef>
              <a:buNone/>
              <a:defRPr sz="2500" b="0">
                <a:solidFill>
                  <a:srgbClr val="E0682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500" b="1" i="0" u="none" strike="noStrike" kern="1200" cap="none" spc="0" normalizeH="0" baseline="0" noProof="0" dirty="0">
                <a:ln>
                  <a:noFill/>
                </a:ln>
                <a:solidFill>
                  <a:srgbClr val="E06821"/>
                </a:solidFill>
                <a:effectLst/>
                <a:uLnTx/>
                <a:uFillTx/>
                <a:latin typeface="Arial" panose="020B0604020202020204" pitchFamily="34" charset="0"/>
                <a:ea typeface="+mj-ea"/>
                <a:cs typeface="Arial" panose="020B0604020202020204" pitchFamily="34" charset="0"/>
              </a:rPr>
              <a:t>Welcome! Our Webinar Will Start Shortly.</a:t>
            </a:r>
            <a:br>
              <a:rPr kumimoji="0" lang="en-US" sz="2500" b="1" i="0" u="none" strike="noStrike" kern="1200" cap="none" spc="0" normalizeH="0" baseline="0" noProof="0" dirty="0">
                <a:ln>
                  <a:noFill/>
                </a:ln>
                <a:solidFill>
                  <a:srgbClr val="E06821"/>
                </a:solidFill>
                <a:effectLst/>
                <a:uLnTx/>
                <a:uFillTx/>
                <a:latin typeface="Arial" panose="020B0604020202020204" pitchFamily="34" charset="0"/>
                <a:ea typeface="+mj-ea"/>
                <a:cs typeface="Arial" panose="020B0604020202020204" pitchFamily="34" charset="0"/>
              </a:rPr>
            </a:br>
            <a:r>
              <a:rPr kumimoji="0" lang="en-US" sz="1600" b="1" i="0" u="none" strike="noStrike" kern="1200" cap="none" spc="0" normalizeH="0" baseline="0" noProof="0" dirty="0">
                <a:ln>
                  <a:noFill/>
                </a:ln>
                <a:solidFill>
                  <a:srgbClr val="E06821"/>
                </a:solidFill>
                <a:effectLst/>
                <a:uLnTx/>
                <a:uFillTx/>
                <a:latin typeface="Arial" panose="020B0604020202020204" pitchFamily="34" charset="0"/>
                <a:ea typeface="+mj-ea"/>
                <a:cs typeface="Arial" panose="020B0604020202020204" pitchFamily="34" charset="0"/>
              </a:rPr>
              <a:t>Please take a minute to go over some tips.</a:t>
            </a:r>
            <a:endParaRPr kumimoji="0" lang="en-CA" sz="1600" b="1" i="0" u="none" strike="noStrike" kern="1200" cap="none" spc="0" normalizeH="0" baseline="0" noProof="0" dirty="0">
              <a:ln>
                <a:noFill/>
              </a:ln>
              <a:solidFill>
                <a:srgbClr val="E06821"/>
              </a:solidFill>
              <a:effectLst/>
              <a:uLnTx/>
              <a:uFillTx/>
              <a:latin typeface="Arial" panose="020B0604020202020204" pitchFamily="34" charset="0"/>
              <a:ea typeface="+mj-ea"/>
              <a:cs typeface="Arial" panose="020B0604020202020204" pitchFamily="34" charset="0"/>
            </a:endParaRPr>
          </a:p>
        </p:txBody>
      </p:sp>
      <p:sp>
        <p:nvSpPr>
          <p:cNvPr id="6" name="TextBox 5"/>
          <p:cNvSpPr txBox="1"/>
          <p:nvPr/>
        </p:nvSpPr>
        <p:spPr>
          <a:xfrm>
            <a:off x="928081" y="3996596"/>
            <a:ext cx="1425659"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72727"/>
                </a:solidFill>
                <a:effectLst/>
                <a:uLnTx/>
                <a:uFillTx/>
                <a:latin typeface="Arial" panose="020B0604020202020204" pitchFamily="34" charset="0"/>
                <a:ea typeface="+mn-ea"/>
                <a:cs typeface="Arial" panose="020B0604020202020204" pitchFamily="34" charset="0"/>
              </a:rPr>
              <a:t>Use the chat box to interact with facilitator &amp; participants</a:t>
            </a:r>
          </a:p>
        </p:txBody>
      </p:sp>
      <p:grpSp>
        <p:nvGrpSpPr>
          <p:cNvPr id="7" name="Group 6"/>
          <p:cNvGrpSpPr/>
          <p:nvPr/>
        </p:nvGrpSpPr>
        <p:grpSpPr>
          <a:xfrm>
            <a:off x="2940051" y="2011733"/>
            <a:ext cx="1784012" cy="2525627"/>
            <a:chOff x="8076892" y="131121"/>
            <a:chExt cx="2326391" cy="3403199"/>
          </a:xfrm>
        </p:grpSpPr>
        <p:pic>
          <p:nvPicPr>
            <p:cNvPr id="8" name="Picture 7"/>
            <p:cNvPicPr>
              <a:picLocks noChangeAspect="1"/>
            </p:cNvPicPr>
            <p:nvPr/>
          </p:nvPicPr>
          <p:blipFill rotWithShape="1">
            <a:blip r:embed="rId3"/>
            <a:srcRect t="82878"/>
            <a:stretch/>
          </p:blipFill>
          <p:spPr>
            <a:xfrm>
              <a:off x="8076892" y="2441643"/>
              <a:ext cx="2324100" cy="1092677"/>
            </a:xfrm>
            <a:prstGeom prst="rect">
              <a:avLst/>
            </a:prstGeom>
            <a:ln>
              <a:solidFill>
                <a:schemeClr val="tx1"/>
              </a:solidFill>
            </a:ln>
          </p:spPr>
        </p:pic>
        <p:pic>
          <p:nvPicPr>
            <p:cNvPr id="9" name="Picture 8"/>
            <p:cNvPicPr>
              <a:picLocks noChangeAspect="1"/>
            </p:cNvPicPr>
            <p:nvPr/>
          </p:nvPicPr>
          <p:blipFill rotWithShape="1">
            <a:blip r:embed="rId3"/>
            <a:srcRect b="63795"/>
            <a:stretch/>
          </p:blipFill>
          <p:spPr>
            <a:xfrm>
              <a:off x="8079183" y="131121"/>
              <a:ext cx="2324100" cy="2310522"/>
            </a:xfrm>
            <a:prstGeom prst="rect">
              <a:avLst/>
            </a:prstGeom>
            <a:ln>
              <a:solidFill>
                <a:schemeClr val="tx1"/>
              </a:solidFill>
            </a:ln>
          </p:spPr>
        </p:pic>
      </p:grpSp>
      <p:pic>
        <p:nvPicPr>
          <p:cNvPr id="10" name="Picture 9"/>
          <p:cNvPicPr>
            <a:picLocks noChangeAspect="1"/>
          </p:cNvPicPr>
          <p:nvPr/>
        </p:nvPicPr>
        <p:blipFill>
          <a:blip r:embed="rId4"/>
          <a:stretch>
            <a:fillRect/>
          </a:stretch>
        </p:blipFill>
        <p:spPr>
          <a:xfrm>
            <a:off x="1089235" y="945209"/>
            <a:ext cx="1574218" cy="1606286"/>
          </a:xfrm>
          <a:prstGeom prst="rect">
            <a:avLst/>
          </a:prstGeom>
          <a:ln w="3175">
            <a:solidFill>
              <a:schemeClr val="tx1"/>
            </a:solidFill>
          </a:ln>
        </p:spPr>
      </p:pic>
      <p:sp>
        <p:nvSpPr>
          <p:cNvPr id="11" name="Right Arrow 10"/>
          <p:cNvSpPr/>
          <p:nvPr/>
        </p:nvSpPr>
        <p:spPr>
          <a:xfrm>
            <a:off x="566539" y="1373410"/>
            <a:ext cx="493668" cy="272017"/>
          </a:xfrm>
          <a:prstGeom prst="rightArrow">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D"/>
              </a:solidFill>
              <a:effectLst/>
              <a:uLnTx/>
              <a:uFillTx/>
              <a:latin typeface="Arial"/>
              <a:ea typeface="+mn-ea"/>
              <a:cs typeface="+mn-cs"/>
            </a:endParaRPr>
          </a:p>
        </p:txBody>
      </p:sp>
      <p:sp>
        <p:nvSpPr>
          <p:cNvPr id="12" name="TextBox 11"/>
          <p:cNvSpPr txBox="1"/>
          <p:nvPr/>
        </p:nvSpPr>
        <p:spPr>
          <a:xfrm>
            <a:off x="59743" y="1027557"/>
            <a:ext cx="112372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72727"/>
                </a:solidFill>
                <a:effectLst/>
                <a:uLnTx/>
                <a:uFillTx/>
                <a:latin typeface="Arial" panose="020B0604020202020204" pitchFamily="34" charset="0"/>
                <a:ea typeface="+mn-ea"/>
                <a:cs typeface="Arial" panose="020B0604020202020204" pitchFamily="34" charset="0"/>
              </a:rPr>
              <a:t>For Audio, call in using your phone</a:t>
            </a:r>
          </a:p>
        </p:txBody>
      </p:sp>
      <p:sp>
        <p:nvSpPr>
          <p:cNvPr id="13" name="Right Arrow 12"/>
          <p:cNvSpPr/>
          <p:nvPr/>
        </p:nvSpPr>
        <p:spPr>
          <a:xfrm>
            <a:off x="2309503" y="4195435"/>
            <a:ext cx="498626" cy="237495"/>
          </a:xfrm>
          <a:prstGeom prst="rightArrow">
            <a:avLst>
              <a:gd name="adj1" fmla="val 50000"/>
              <a:gd name="adj2" fmla="val 71562"/>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D"/>
              </a:solidFill>
              <a:effectLst/>
              <a:uLnTx/>
              <a:uFillTx/>
              <a:latin typeface="Arial"/>
              <a:ea typeface="+mn-ea"/>
              <a:cs typeface="+mn-cs"/>
            </a:endParaRPr>
          </a:p>
        </p:txBody>
      </p:sp>
      <p:grpSp>
        <p:nvGrpSpPr>
          <p:cNvPr id="14" name="Group 13"/>
          <p:cNvGrpSpPr/>
          <p:nvPr/>
        </p:nvGrpSpPr>
        <p:grpSpPr>
          <a:xfrm>
            <a:off x="5126477" y="1353085"/>
            <a:ext cx="3623932" cy="573032"/>
            <a:chOff x="4173750" y="994330"/>
            <a:chExt cx="4831909" cy="764042"/>
          </a:xfrm>
        </p:grpSpPr>
        <p:pic>
          <p:nvPicPr>
            <p:cNvPr id="15" name="Picture 14"/>
            <p:cNvPicPr>
              <a:picLocks noChangeAspect="1"/>
            </p:cNvPicPr>
            <p:nvPr/>
          </p:nvPicPr>
          <p:blipFill rotWithShape="1">
            <a:blip r:embed="rId5"/>
            <a:srcRect l="18379" r="26238" b="33975"/>
            <a:stretch/>
          </p:blipFill>
          <p:spPr>
            <a:xfrm>
              <a:off x="4269863" y="994330"/>
              <a:ext cx="4650520" cy="626404"/>
            </a:xfrm>
            <a:prstGeom prst="rect">
              <a:avLst/>
            </a:prstGeom>
            <a:ln>
              <a:solidFill>
                <a:schemeClr val="tx1"/>
              </a:solidFill>
            </a:ln>
          </p:spPr>
        </p:pic>
        <p:sp>
          <p:nvSpPr>
            <p:cNvPr id="16" name="Rectangle 15"/>
            <p:cNvSpPr/>
            <p:nvPr/>
          </p:nvSpPr>
          <p:spPr>
            <a:xfrm>
              <a:off x="4173750" y="1457982"/>
              <a:ext cx="1536970" cy="282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D"/>
                </a:solidFill>
                <a:effectLst/>
                <a:uLnTx/>
                <a:uFillTx/>
                <a:latin typeface="Arial"/>
                <a:ea typeface="+mn-ea"/>
                <a:cs typeface="+mn-cs"/>
              </a:endParaRPr>
            </a:p>
          </p:txBody>
        </p:sp>
        <p:sp>
          <p:nvSpPr>
            <p:cNvPr id="17" name="Rectangle 16"/>
            <p:cNvSpPr/>
            <p:nvPr/>
          </p:nvSpPr>
          <p:spPr>
            <a:xfrm>
              <a:off x="7468689" y="1476270"/>
              <a:ext cx="1536970" cy="282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D"/>
                </a:solidFill>
                <a:effectLst/>
                <a:uLnTx/>
                <a:uFillTx/>
                <a:latin typeface="Arial"/>
                <a:ea typeface="+mn-ea"/>
                <a:cs typeface="+mn-cs"/>
              </a:endParaRPr>
            </a:p>
          </p:txBody>
        </p:sp>
      </p:grpSp>
      <p:sp>
        <p:nvSpPr>
          <p:cNvPr id="18" name="Right Arrow 17"/>
          <p:cNvSpPr/>
          <p:nvPr/>
        </p:nvSpPr>
        <p:spPr>
          <a:xfrm rot="16200000">
            <a:off x="5642805" y="1833408"/>
            <a:ext cx="369686" cy="235897"/>
          </a:xfrm>
          <a:prstGeom prst="rightArrow">
            <a:avLst>
              <a:gd name="adj1" fmla="val 50000"/>
              <a:gd name="adj2" fmla="val 68556"/>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D"/>
              </a:solidFill>
              <a:effectLst/>
              <a:uLnTx/>
              <a:uFillTx/>
              <a:latin typeface="Arial"/>
              <a:ea typeface="+mn-ea"/>
              <a:cs typeface="+mn-cs"/>
            </a:endParaRPr>
          </a:p>
        </p:txBody>
      </p:sp>
      <p:sp>
        <p:nvSpPr>
          <p:cNvPr id="19" name="TextBox 18"/>
          <p:cNvSpPr txBox="1"/>
          <p:nvPr/>
        </p:nvSpPr>
        <p:spPr>
          <a:xfrm>
            <a:off x="5352779" y="2113362"/>
            <a:ext cx="2714018" cy="10964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72727"/>
                </a:solidFill>
                <a:effectLst/>
                <a:uLnTx/>
                <a:uFillTx/>
                <a:latin typeface="Arial" panose="020B0604020202020204" pitchFamily="34" charset="0"/>
                <a:ea typeface="+mn-ea"/>
                <a:cs typeface="Arial" panose="020B0604020202020204" pitchFamily="34" charset="0"/>
              </a:rPr>
              <a:t>During the webinar, you can hover your mouse over the top-middle of your webinar screen to access the toolbar.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5" b="1" i="0" u="none" strike="noStrike" kern="1200" cap="none" spc="0" normalizeH="0" baseline="0" noProof="0" dirty="0">
              <a:ln>
                <a:noFill/>
              </a:ln>
              <a:solidFill>
                <a:srgbClr val="272727"/>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72727"/>
                </a:solidFill>
                <a:effectLst/>
                <a:uLnTx/>
                <a:uFillTx/>
                <a:latin typeface="Arial" panose="020B0604020202020204" pitchFamily="34" charset="0"/>
                <a:ea typeface="+mn-ea"/>
                <a:cs typeface="Arial" panose="020B0604020202020204" pitchFamily="34" charset="0"/>
              </a:rPr>
              <a:t>From here you can:</a:t>
            </a:r>
          </a:p>
          <a:p>
            <a:pPr marL="128588" marR="0" lvl="0" indent="-128588" algn="l" defTabSz="457200" rtl="0" eaLnBrk="1" fontAlgn="auto" latinLnBrk="0" hangingPunct="1">
              <a:lnSpc>
                <a:spcPct val="100000"/>
              </a:lnSpc>
              <a:spcBef>
                <a:spcPts val="0"/>
              </a:spcBef>
              <a:spcAft>
                <a:spcPts val="0"/>
              </a:spcAft>
              <a:buClrTx/>
              <a:buSzTx/>
              <a:buFontTx/>
              <a:buChar char="-"/>
              <a:tabLst/>
              <a:defRPr/>
            </a:pPr>
            <a:r>
              <a:rPr kumimoji="0" lang="en-US" sz="900" b="0" i="0" u="none" strike="noStrike" kern="1200" cap="none" spc="0" normalizeH="0" baseline="0" noProof="0" dirty="0">
                <a:ln>
                  <a:noFill/>
                </a:ln>
                <a:solidFill>
                  <a:srgbClr val="272727"/>
                </a:solidFill>
                <a:effectLst/>
                <a:uLnTx/>
                <a:uFillTx/>
                <a:latin typeface="Arial" panose="020B0604020202020204" pitchFamily="34" charset="0"/>
                <a:ea typeface="+mn-ea"/>
                <a:cs typeface="Arial" panose="020B0604020202020204" pitchFamily="34" charset="0"/>
              </a:rPr>
              <a:t>Change your audio settings</a:t>
            </a:r>
          </a:p>
          <a:p>
            <a:pPr marL="128588" marR="0" lvl="0" indent="-128588" algn="l" defTabSz="457200" rtl="0" eaLnBrk="1" fontAlgn="auto" latinLnBrk="0" hangingPunct="1">
              <a:lnSpc>
                <a:spcPct val="100000"/>
              </a:lnSpc>
              <a:spcBef>
                <a:spcPts val="0"/>
              </a:spcBef>
              <a:spcAft>
                <a:spcPts val="0"/>
              </a:spcAft>
              <a:buClrTx/>
              <a:buSzTx/>
              <a:buFontTx/>
              <a:buChar char="-"/>
              <a:tabLst/>
              <a:defRPr/>
            </a:pPr>
            <a:r>
              <a:rPr kumimoji="0" lang="en-US" sz="900" b="0" i="0" u="none" strike="noStrike" kern="1200" cap="none" spc="0" normalizeH="0" baseline="0" noProof="0" dirty="0">
                <a:ln>
                  <a:noFill/>
                </a:ln>
                <a:solidFill>
                  <a:srgbClr val="272727"/>
                </a:solidFill>
                <a:effectLst/>
                <a:uLnTx/>
                <a:uFillTx/>
                <a:latin typeface="Arial" panose="020B0604020202020204" pitchFamily="34" charset="0"/>
                <a:ea typeface="+mn-ea"/>
                <a:cs typeface="Arial" panose="020B0604020202020204" pitchFamily="34" charset="0"/>
              </a:rPr>
              <a:t>Mute/unmute yourself</a:t>
            </a:r>
          </a:p>
          <a:p>
            <a:pPr marL="128588" marR="0" lvl="0" indent="-128588" algn="l" defTabSz="457200" rtl="0" eaLnBrk="1" fontAlgn="auto" latinLnBrk="0" hangingPunct="1">
              <a:lnSpc>
                <a:spcPct val="100000"/>
              </a:lnSpc>
              <a:spcBef>
                <a:spcPts val="0"/>
              </a:spcBef>
              <a:spcAft>
                <a:spcPts val="0"/>
              </a:spcAft>
              <a:buClrTx/>
              <a:buSzTx/>
              <a:buFontTx/>
              <a:buChar char="-"/>
              <a:tabLst/>
              <a:defRPr/>
            </a:pPr>
            <a:r>
              <a:rPr kumimoji="0" lang="en-US" sz="900" b="0" i="0" u="none" strike="noStrike" kern="1200" cap="none" spc="0" normalizeH="0" baseline="0" noProof="0" dirty="0">
                <a:ln>
                  <a:noFill/>
                </a:ln>
                <a:solidFill>
                  <a:srgbClr val="272727"/>
                </a:solidFill>
                <a:effectLst/>
                <a:uLnTx/>
                <a:uFillTx/>
                <a:latin typeface="Arial" panose="020B0604020202020204" pitchFamily="34" charset="0"/>
                <a:ea typeface="+mn-ea"/>
                <a:cs typeface="Arial" panose="020B0604020202020204" pitchFamily="34" charset="0"/>
              </a:rPr>
              <a:t>View the participants and chat windows</a:t>
            </a:r>
          </a:p>
        </p:txBody>
      </p:sp>
      <p:pic>
        <p:nvPicPr>
          <p:cNvPr id="20" name="Picture 19"/>
          <p:cNvPicPr>
            <a:picLocks noChangeAspect="1"/>
          </p:cNvPicPr>
          <p:nvPr/>
        </p:nvPicPr>
        <p:blipFill rotWithShape="1">
          <a:blip r:embed="rId6"/>
          <a:srcRect l="248" t="1" r="56061" b="219"/>
          <a:stretch/>
        </p:blipFill>
        <p:spPr>
          <a:xfrm>
            <a:off x="4777904" y="3700040"/>
            <a:ext cx="1787978" cy="296556"/>
          </a:xfrm>
          <a:prstGeom prst="rect">
            <a:avLst/>
          </a:prstGeom>
        </p:spPr>
      </p:pic>
      <p:sp>
        <p:nvSpPr>
          <p:cNvPr id="21" name="Down Arrow 20"/>
          <p:cNvSpPr/>
          <p:nvPr/>
        </p:nvSpPr>
        <p:spPr>
          <a:xfrm rot="5400000">
            <a:off x="6999445" y="3624087"/>
            <a:ext cx="294999" cy="491820"/>
          </a:xfrm>
          <a:prstGeom prst="downArrow">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D"/>
              </a:solidFill>
              <a:effectLst/>
              <a:uLnTx/>
              <a:uFillTx/>
              <a:latin typeface="Arial"/>
              <a:ea typeface="+mn-ea"/>
              <a:cs typeface="+mn-cs"/>
            </a:endParaRPr>
          </a:p>
        </p:txBody>
      </p:sp>
      <p:sp>
        <p:nvSpPr>
          <p:cNvPr id="22" name="Rectangle 21"/>
          <p:cNvSpPr/>
          <p:nvPr/>
        </p:nvSpPr>
        <p:spPr>
          <a:xfrm flipV="1">
            <a:off x="2944834" y="3700898"/>
            <a:ext cx="1777472" cy="68712"/>
          </a:xfrm>
          <a:prstGeom prst="rect">
            <a:avLst/>
          </a:prstGeom>
          <a:solidFill>
            <a:srgbClr val="FB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BFCF3"/>
              </a:solidFill>
              <a:effectLst/>
              <a:uLnTx/>
              <a:uFillTx/>
              <a:latin typeface="Arial"/>
              <a:ea typeface="+mn-ea"/>
              <a:cs typeface="+mn-cs"/>
            </a:endParaRPr>
          </a:p>
        </p:txBody>
      </p:sp>
      <p:cxnSp>
        <p:nvCxnSpPr>
          <p:cNvPr id="23" name="Straight Connector 22"/>
          <p:cNvCxnSpPr/>
          <p:nvPr/>
        </p:nvCxnSpPr>
        <p:spPr>
          <a:xfrm>
            <a:off x="7597681" y="1714541"/>
            <a:ext cx="10887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190433" y="1696929"/>
            <a:ext cx="10887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7" idx="1"/>
          </p:cNvCxnSpPr>
          <p:nvPr/>
        </p:nvCxnSpPr>
        <p:spPr>
          <a:xfrm>
            <a:off x="7597681" y="1714541"/>
            <a:ext cx="0" cy="1057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967522" y="2614441"/>
            <a:ext cx="1115129" cy="808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srgbClr val="272727">
                    <a:lumMod val="65000"/>
                    <a:lumOff val="35000"/>
                  </a:srgbClr>
                </a:solidFill>
                <a:effectLst/>
                <a:uLnTx/>
                <a:uFillTx/>
                <a:latin typeface="Arial" panose="020B0604020202020204" pitchFamily="34" charset="0"/>
                <a:ea typeface="+mn-ea"/>
                <a:cs typeface="Arial" panose="020B0604020202020204" pitchFamily="34" charset="0"/>
              </a:rPr>
              <a:t>Jim Smith (Host)</a:t>
            </a:r>
          </a:p>
        </p:txBody>
      </p:sp>
      <p:sp>
        <p:nvSpPr>
          <p:cNvPr id="27" name="Rectangle 26"/>
          <p:cNvSpPr/>
          <p:nvPr/>
        </p:nvSpPr>
        <p:spPr>
          <a:xfrm>
            <a:off x="3036993" y="2881401"/>
            <a:ext cx="956679" cy="1247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25" b="1" i="0" u="none" strike="noStrike" kern="1200" cap="none" spc="0" normalizeH="0" baseline="0" noProof="0" dirty="0">
                <a:ln>
                  <a:noFill/>
                </a:ln>
                <a:solidFill>
                  <a:srgbClr val="272727">
                    <a:lumMod val="65000"/>
                    <a:lumOff val="35000"/>
                  </a:srgbClr>
                </a:solidFill>
                <a:effectLst/>
                <a:uLnTx/>
                <a:uFillTx/>
                <a:latin typeface="Arial" panose="020B0604020202020204" pitchFamily="34" charset="0"/>
                <a:ea typeface="+mn-ea"/>
                <a:cs typeface="Arial" panose="020B0604020202020204" pitchFamily="34" charset="0"/>
              </a:rPr>
              <a:t>Linda Bryson (me)</a:t>
            </a:r>
          </a:p>
        </p:txBody>
      </p:sp>
      <p:sp>
        <p:nvSpPr>
          <p:cNvPr id="28" name="Rectangle 27"/>
          <p:cNvSpPr/>
          <p:nvPr/>
        </p:nvSpPr>
        <p:spPr>
          <a:xfrm>
            <a:off x="2967522" y="2263112"/>
            <a:ext cx="1026150" cy="140363"/>
          </a:xfrm>
          <a:prstGeom prst="rect">
            <a:avLst/>
          </a:prstGeom>
          <a:solidFill>
            <a:srgbClr val="EBE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25" b="1" i="0" u="none" strike="noStrike" kern="1200" cap="none" spc="0" normalizeH="0" baseline="0" noProof="0" dirty="0">
                <a:ln>
                  <a:noFill/>
                </a:ln>
                <a:solidFill>
                  <a:srgbClr val="272727">
                    <a:lumMod val="65000"/>
                    <a:lumOff val="35000"/>
                  </a:srgbClr>
                </a:solidFill>
                <a:effectLst/>
                <a:uLnTx/>
                <a:uFillTx/>
                <a:latin typeface="Arial" panose="020B0604020202020204" pitchFamily="34" charset="0"/>
                <a:ea typeface="+mn-ea"/>
                <a:cs typeface="Arial" panose="020B0604020202020204" pitchFamily="34" charset="0"/>
              </a:rPr>
              <a:t>Speaking: Linda Bryson</a:t>
            </a:r>
          </a:p>
        </p:txBody>
      </p:sp>
      <p:sp>
        <p:nvSpPr>
          <p:cNvPr id="29" name="Flowchart: Process 28"/>
          <p:cNvSpPr/>
          <p:nvPr/>
        </p:nvSpPr>
        <p:spPr>
          <a:xfrm>
            <a:off x="6331740" y="1696929"/>
            <a:ext cx="1221532" cy="107736"/>
          </a:xfrm>
          <a:prstGeom prst="flowChartProcess">
            <a:avLst/>
          </a:prstGeom>
          <a:solidFill>
            <a:srgbClr val="95D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88" b="0" i="0" u="none" strike="noStrike" kern="1200" cap="none" spc="0" normalizeH="0" baseline="0" noProof="0" dirty="0">
                <a:ln>
                  <a:noFill/>
                </a:ln>
                <a:solidFill>
                  <a:srgbClr val="272727">
                    <a:lumMod val="65000"/>
                    <a:lumOff val="35000"/>
                  </a:srgbClr>
                </a:solidFill>
                <a:effectLst/>
                <a:uLnTx/>
                <a:uFillTx/>
                <a:latin typeface="Arial" panose="020B0604020202020204" pitchFamily="34" charset="0"/>
                <a:ea typeface="+mn-ea"/>
                <a:cs typeface="Arial" panose="020B0604020202020204" pitchFamily="34" charset="0"/>
              </a:rPr>
              <a:t>Viewing Jim Smith</a:t>
            </a:r>
            <a:endParaRPr kumimoji="0" lang="en-US" sz="1350" b="0" i="0" u="none" strike="noStrike" kern="1200" cap="none" spc="0" normalizeH="0" baseline="0" noProof="0" dirty="0">
              <a:ln>
                <a:noFill/>
              </a:ln>
              <a:solidFill>
                <a:srgbClr val="FFFFFD"/>
              </a:solidFill>
              <a:effectLst/>
              <a:uLnTx/>
              <a:uFillTx/>
              <a:latin typeface="Arial"/>
              <a:ea typeface="+mn-ea"/>
              <a:cs typeface="+mn-cs"/>
            </a:endParaRPr>
          </a:p>
        </p:txBody>
      </p:sp>
      <p:pic>
        <p:nvPicPr>
          <p:cNvPr id="30" name="Picture 2" descr="Image result for webex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91219" y="3753612"/>
            <a:ext cx="270324" cy="270853"/>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23352" y="1827067"/>
            <a:ext cx="112372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72727"/>
                </a:solidFill>
                <a:effectLst/>
                <a:uLnTx/>
                <a:uFillTx/>
                <a:latin typeface="Arial" panose="020B0604020202020204" pitchFamily="34" charset="0"/>
                <a:ea typeface="+mn-ea"/>
                <a:cs typeface="Arial" panose="020B0604020202020204" pitchFamily="34" charset="0"/>
              </a:rPr>
              <a:t>Or the computer (headset required)</a:t>
            </a:r>
          </a:p>
        </p:txBody>
      </p:sp>
      <p:sp>
        <p:nvSpPr>
          <p:cNvPr id="32" name="Right Arrow 31"/>
          <p:cNvSpPr/>
          <p:nvPr/>
        </p:nvSpPr>
        <p:spPr>
          <a:xfrm>
            <a:off x="566539" y="2173316"/>
            <a:ext cx="493668" cy="272017"/>
          </a:xfrm>
          <a:prstGeom prst="rightArrow">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D"/>
              </a:solidFill>
              <a:effectLst/>
              <a:uLnTx/>
              <a:uFillTx/>
              <a:latin typeface="Arial"/>
              <a:ea typeface="+mn-ea"/>
              <a:cs typeface="+mn-cs"/>
            </a:endParaRPr>
          </a:p>
        </p:txBody>
      </p:sp>
      <p:sp>
        <p:nvSpPr>
          <p:cNvPr id="2" name="Rectangle 1"/>
          <p:cNvSpPr/>
          <p:nvPr/>
        </p:nvSpPr>
        <p:spPr>
          <a:xfrm>
            <a:off x="7401207" y="3556663"/>
            <a:ext cx="1668148"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72727"/>
                </a:solidFill>
                <a:effectLst/>
                <a:uLnTx/>
                <a:uFillTx/>
                <a:latin typeface="Arial" panose="020B0604020202020204" pitchFamily="34" charset="0"/>
                <a:ea typeface="+mn-ea"/>
                <a:cs typeface="Arial" panose="020B0604020202020204" pitchFamily="34" charset="0"/>
              </a:rPr>
              <a:t>If you accidently minimize the webinar screen, look for the green and blue WebEx ball </a:t>
            </a:r>
          </a:p>
        </p:txBody>
      </p:sp>
    </p:spTree>
    <p:extLst>
      <p:ext uri="{BB962C8B-B14F-4D97-AF65-F5344CB8AC3E}">
        <p14:creationId xmlns:p14="http://schemas.microsoft.com/office/powerpoint/2010/main" val="1136930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457200" y="173575"/>
            <a:ext cx="8229600" cy="857250"/>
          </a:xfrm>
        </p:spPr>
        <p:txBody>
          <a:bodyPr/>
          <a:lstStyle/>
          <a:p>
            <a:r>
              <a:rPr lang="en-US" dirty="0" smtClean="0"/>
              <a:t>Prepaid Maintenance e Options</a:t>
            </a:r>
            <a:endParaRPr lang="en-CA" dirty="0"/>
          </a:p>
        </p:txBody>
      </p:sp>
      <p:pic>
        <p:nvPicPr>
          <p:cNvPr id="23" name="Picture 22"/>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02898" y="885933"/>
            <a:ext cx="815564" cy="81556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756255642"/>
              </p:ext>
            </p:extLst>
          </p:nvPr>
        </p:nvGraphicFramePr>
        <p:xfrm>
          <a:off x="950495" y="2076874"/>
          <a:ext cx="7021500" cy="1746559"/>
        </p:xfrm>
        <a:graphic>
          <a:graphicData uri="http://schemas.openxmlformats.org/drawingml/2006/table">
            <a:tbl>
              <a:tblPr/>
              <a:tblGrid>
                <a:gridCol w="3586294">
                  <a:extLst>
                    <a:ext uri="{9D8B030D-6E8A-4147-A177-3AD203B41FA5}">
                      <a16:colId xmlns:a16="http://schemas.microsoft.com/office/drawing/2014/main" val="2666811062"/>
                    </a:ext>
                  </a:extLst>
                </a:gridCol>
                <a:gridCol w="416389">
                  <a:extLst>
                    <a:ext uri="{9D8B030D-6E8A-4147-A177-3AD203B41FA5}">
                      <a16:colId xmlns:a16="http://schemas.microsoft.com/office/drawing/2014/main" val="634453249"/>
                    </a:ext>
                  </a:extLst>
                </a:gridCol>
                <a:gridCol w="520483">
                  <a:extLst>
                    <a:ext uri="{9D8B030D-6E8A-4147-A177-3AD203B41FA5}">
                      <a16:colId xmlns:a16="http://schemas.microsoft.com/office/drawing/2014/main" val="530897818"/>
                    </a:ext>
                  </a:extLst>
                </a:gridCol>
                <a:gridCol w="416389">
                  <a:extLst>
                    <a:ext uri="{9D8B030D-6E8A-4147-A177-3AD203B41FA5}">
                      <a16:colId xmlns:a16="http://schemas.microsoft.com/office/drawing/2014/main" val="26034129"/>
                    </a:ext>
                  </a:extLst>
                </a:gridCol>
                <a:gridCol w="416389">
                  <a:extLst>
                    <a:ext uri="{9D8B030D-6E8A-4147-A177-3AD203B41FA5}">
                      <a16:colId xmlns:a16="http://schemas.microsoft.com/office/drawing/2014/main" val="977953438"/>
                    </a:ext>
                  </a:extLst>
                </a:gridCol>
                <a:gridCol w="416389">
                  <a:extLst>
                    <a:ext uri="{9D8B030D-6E8A-4147-A177-3AD203B41FA5}">
                      <a16:colId xmlns:a16="http://schemas.microsoft.com/office/drawing/2014/main" val="258389790"/>
                    </a:ext>
                  </a:extLst>
                </a:gridCol>
                <a:gridCol w="416389">
                  <a:extLst>
                    <a:ext uri="{9D8B030D-6E8A-4147-A177-3AD203B41FA5}">
                      <a16:colId xmlns:a16="http://schemas.microsoft.com/office/drawing/2014/main" val="2972953139"/>
                    </a:ext>
                  </a:extLst>
                </a:gridCol>
                <a:gridCol w="416389">
                  <a:extLst>
                    <a:ext uri="{9D8B030D-6E8A-4147-A177-3AD203B41FA5}">
                      <a16:colId xmlns:a16="http://schemas.microsoft.com/office/drawing/2014/main" val="2028613845"/>
                    </a:ext>
                  </a:extLst>
                </a:gridCol>
                <a:gridCol w="416389">
                  <a:extLst>
                    <a:ext uri="{9D8B030D-6E8A-4147-A177-3AD203B41FA5}">
                      <a16:colId xmlns:a16="http://schemas.microsoft.com/office/drawing/2014/main" val="756370656"/>
                    </a:ext>
                  </a:extLst>
                </a:gridCol>
              </a:tblGrid>
              <a:tr h="223305">
                <a:tc>
                  <a:txBody>
                    <a:bodyPr/>
                    <a:lstStyle/>
                    <a:p>
                      <a:pPr marL="174625" indent="-120650" algn="l" fontAlgn="b"/>
                      <a:r>
                        <a:rPr lang="en-US" sz="1100" b="1" i="0" u="none" strike="noStrike" dirty="0" smtClean="0">
                          <a:solidFill>
                            <a:schemeClr val="bg1"/>
                          </a:solidFill>
                          <a:effectLst/>
                          <a:latin typeface="Arial" panose="020B0604020202020204" pitchFamily="34" charset="0"/>
                        </a:rPr>
                        <a:t>Maintenance/Common Wear Items</a:t>
                      </a:r>
                      <a:endParaRPr lang="en-US" sz="1100" b="1" i="0" u="none" strike="noStrike" dirty="0">
                        <a:solidFill>
                          <a:schemeClr val="bg1"/>
                        </a:solidFill>
                        <a:effectLst/>
                        <a:latin typeface="Arial" panose="020B0604020202020204" pitchFamily="34" charset="0"/>
                      </a:endParaRPr>
                    </a:p>
                  </a:txBody>
                  <a:tcPr marL="5443" marR="5443" marT="544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0" i="0" u="none" strike="noStrike" dirty="0">
                          <a:solidFill>
                            <a:schemeClr val="bg1"/>
                          </a:solidFill>
                          <a:effectLst/>
                          <a:latin typeface="Arial" panose="020B0604020202020204" pitchFamily="34" charset="0"/>
                        </a:rPr>
                        <a:t> </a:t>
                      </a:r>
                      <a:r>
                        <a:rPr lang="en-US" sz="1000" b="1" i="0" u="none" strike="noStrike" dirty="0" smtClean="0">
                          <a:solidFill>
                            <a:schemeClr val="bg1"/>
                          </a:solidFill>
                          <a:effectLst/>
                          <a:latin typeface="Arial" panose="020B0604020202020204" pitchFamily="34" charset="0"/>
                        </a:rPr>
                        <a:t>1</a:t>
                      </a:r>
                      <a:endParaRPr lang="en-US" sz="1000" b="1" i="0" u="none" strike="noStrike" dirty="0">
                        <a:solidFill>
                          <a:schemeClr val="bg1"/>
                        </a:solidFill>
                        <a:effectLst/>
                        <a:latin typeface="Arial" panose="020B0604020202020204" pitchFamily="34" charset="0"/>
                      </a:endParaRPr>
                    </a:p>
                  </a:txBody>
                  <a:tcPr marL="5443" marR="5443" marT="544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chemeClr val="bg1"/>
                          </a:solidFill>
                          <a:effectLst/>
                          <a:latin typeface="Arial" panose="020B0604020202020204" pitchFamily="34" charset="0"/>
                        </a:rPr>
                        <a:t>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chemeClr val="bg1"/>
                          </a:solidFill>
                          <a:effectLst/>
                          <a:latin typeface="Arial" panose="020B0604020202020204" pitchFamily="34" charset="0"/>
                        </a:rPr>
                        <a:t>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chemeClr val="bg1"/>
                          </a:solidFill>
                          <a:effectLst/>
                          <a:latin typeface="Arial" panose="020B0604020202020204" pitchFamily="34" charset="0"/>
                        </a:rPr>
                        <a:t>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chemeClr val="bg1"/>
                          </a:solidFill>
                          <a:effectLst/>
                          <a:latin typeface="Arial" panose="020B0604020202020204" pitchFamily="34" charset="0"/>
                        </a:rPr>
                        <a:t>5</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chemeClr val="bg1"/>
                          </a:solidFill>
                          <a:effectLst/>
                          <a:latin typeface="Arial" panose="020B0604020202020204" pitchFamily="34" charset="0"/>
                        </a:rPr>
                        <a:t>6</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chemeClr val="bg1"/>
                          </a:solidFill>
                          <a:effectLst/>
                          <a:latin typeface="Arial" panose="020B0604020202020204" pitchFamily="34" charset="0"/>
                        </a:rPr>
                        <a:t>7</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chemeClr val="bg1"/>
                          </a:solidFill>
                          <a:effectLst/>
                          <a:latin typeface="Arial" panose="020B0604020202020204" pitchFamily="34" charset="0"/>
                        </a:rPr>
                        <a:t>8</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extLst>
                  <a:ext uri="{0D108BD9-81ED-4DB2-BD59-A6C34878D82A}">
                    <a16:rowId xmlns:a16="http://schemas.microsoft.com/office/drawing/2014/main" val="2074434373"/>
                  </a:ext>
                </a:extLst>
              </a:tr>
              <a:tr h="552496">
                <a:tc>
                  <a:txBody>
                    <a:bodyPr/>
                    <a:lstStyle/>
                    <a:p>
                      <a:pPr marL="0" indent="53975" algn="l" fontAlgn="b"/>
                      <a:r>
                        <a:rPr lang="en-US" sz="1200" b="0" i="0" u="none" strike="noStrike" dirty="0" smtClean="0">
                          <a:solidFill>
                            <a:srgbClr val="000000"/>
                          </a:solidFill>
                          <a:effectLst/>
                          <a:latin typeface="Arial" panose="020B0604020202020204" pitchFamily="34" charset="0"/>
                        </a:rPr>
                        <a:t>Direct-Shift Gearbox (DSG) transmission service</a:t>
                      </a:r>
                    </a:p>
                    <a:p>
                      <a:pPr marL="0" indent="53975" algn="l" fontAlgn="b"/>
                      <a:r>
                        <a:rPr lang="en-US" sz="1000" b="0" i="0" u="none" strike="noStrike" baseline="0" dirty="0" smtClean="0">
                          <a:solidFill>
                            <a:srgbClr val="000000"/>
                          </a:solidFill>
                          <a:effectLst/>
                          <a:latin typeface="Arial" panose="020B0604020202020204" pitchFamily="34" charset="0"/>
                        </a:rPr>
                        <a:t>(Refer to the Owner's Manual of your vehicle to determine if required)</a:t>
                      </a:r>
                      <a:endParaRPr lang="en-US" sz="1000" b="0" i="0" u="none" strike="noStrike" dirty="0">
                        <a:solidFill>
                          <a:srgbClr val="000000"/>
                        </a:solidFill>
                        <a:effectLst/>
                        <a:latin typeface="Arial" panose="020B0604020202020204" pitchFamily="34" charset="0"/>
                      </a:endParaRP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F58025"/>
                          </a:solidFill>
                          <a:effectLst/>
                          <a:latin typeface="Arial" panose="020B0604020202020204" pitchFamily="34" charset="0"/>
                        </a:rPr>
                        <a:t>●</a:t>
                      </a: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F58025"/>
                          </a:solidFill>
                          <a:effectLst/>
                          <a:latin typeface="Arial" panose="020B0604020202020204" pitchFamily="34" charset="0"/>
                        </a:rPr>
                        <a:t>●</a:t>
                      </a: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9389115"/>
                  </a:ext>
                </a:extLst>
              </a:tr>
              <a:tr h="485379">
                <a:tc>
                  <a:txBody>
                    <a:bodyPr/>
                    <a:lstStyle/>
                    <a:p>
                      <a:pPr marL="0" indent="53975" algn="l" fontAlgn="b"/>
                      <a:r>
                        <a:rPr lang="en-US" sz="1200" b="0" i="0" u="none" strike="noStrike" dirty="0" err="1" smtClean="0">
                          <a:solidFill>
                            <a:srgbClr val="000000"/>
                          </a:solidFill>
                          <a:effectLst/>
                          <a:latin typeface="Arial" panose="020B0604020202020204" pitchFamily="34" charset="0"/>
                        </a:rPr>
                        <a:t>Haldex</a:t>
                      </a:r>
                      <a:r>
                        <a:rPr lang="en-US" sz="1200" b="0" i="0" u="none" strike="noStrike" dirty="0" smtClean="0">
                          <a:solidFill>
                            <a:srgbClr val="000000"/>
                          </a:solidFill>
                          <a:effectLst/>
                          <a:latin typeface="Arial" panose="020B0604020202020204" pitchFamily="34" charset="0"/>
                        </a:rPr>
                        <a:t> oil service</a:t>
                      </a:r>
                    </a:p>
                    <a:p>
                      <a:pPr marL="0" indent="53975" algn="l" fontAlgn="b"/>
                      <a:r>
                        <a:rPr lang="en-US" sz="1100" b="0" i="0" u="none" strike="noStrike" baseline="0" dirty="0" smtClean="0">
                          <a:solidFill>
                            <a:srgbClr val="000000"/>
                          </a:solidFill>
                          <a:effectLst/>
                          <a:latin typeface="Arial" panose="020B0604020202020204" pitchFamily="34" charset="0"/>
                        </a:rPr>
                        <a:t>(</a:t>
                      </a:r>
                      <a:r>
                        <a:rPr lang="en-US" sz="1000" b="0" i="0" u="none" strike="noStrike" baseline="0" dirty="0" smtClean="0">
                          <a:solidFill>
                            <a:srgbClr val="000000"/>
                          </a:solidFill>
                          <a:effectLst/>
                          <a:latin typeface="Arial" panose="020B0604020202020204" pitchFamily="34" charset="0"/>
                        </a:rPr>
                        <a:t>4Motion models/trims only)</a:t>
                      </a:r>
                      <a:endParaRPr lang="en-US" sz="1000" b="0" i="0" u="none" strike="noStrike" dirty="0">
                        <a:solidFill>
                          <a:srgbClr val="000000"/>
                        </a:solidFill>
                        <a:effectLst/>
                        <a:latin typeface="Arial" panose="020B0604020202020204" pitchFamily="34" charset="0"/>
                      </a:endParaRP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F58025"/>
                          </a:solidFill>
                          <a:effectLst/>
                          <a:latin typeface="Arial" panose="020B0604020202020204" pitchFamily="34" charset="0"/>
                        </a:rPr>
                        <a:t>●</a:t>
                      </a: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F58025"/>
                          </a:solidFill>
                          <a:effectLst/>
                          <a:latin typeface="Arial" panose="020B0604020202020204" pitchFamily="34" charset="0"/>
                        </a:rPr>
                        <a:t>●</a:t>
                      </a: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9810678"/>
                  </a:ext>
                </a:extLst>
              </a:tr>
              <a:tr h="485379">
                <a:tc>
                  <a:txBody>
                    <a:bodyPr/>
                    <a:lstStyle/>
                    <a:p>
                      <a:pPr marL="0" indent="53975" algn="l" fontAlgn="b"/>
                      <a:r>
                        <a:rPr lang="en-US" sz="1200" b="0" i="0" u="none" strike="noStrike" dirty="0" smtClean="0">
                          <a:solidFill>
                            <a:srgbClr val="000000"/>
                          </a:solidFill>
                          <a:effectLst/>
                          <a:latin typeface="Arial" panose="020B0604020202020204" pitchFamily="34" charset="0"/>
                        </a:rPr>
                        <a:t>Automatic Transmission Fluid (ATF) service</a:t>
                      </a:r>
                    </a:p>
                    <a:p>
                      <a:pPr marL="0" indent="53975" algn="l" fontAlgn="b"/>
                      <a:r>
                        <a:rPr lang="en-US" sz="1000" b="0" i="0" u="none" strike="noStrike" dirty="0" smtClean="0">
                          <a:solidFill>
                            <a:srgbClr val="000000"/>
                          </a:solidFill>
                          <a:effectLst/>
                          <a:latin typeface="Arial" panose="020B0604020202020204" pitchFamily="34" charset="0"/>
                        </a:rPr>
                        <a:t>(Atlas and </a:t>
                      </a:r>
                      <a:r>
                        <a:rPr lang="en-US" sz="1000" b="0" i="0" u="none" strike="noStrike" dirty="0" err="1" smtClean="0">
                          <a:solidFill>
                            <a:srgbClr val="000000"/>
                          </a:solidFill>
                          <a:effectLst/>
                          <a:latin typeface="Arial" panose="020B0604020202020204" pitchFamily="34" charset="0"/>
                        </a:rPr>
                        <a:t>Tiguan</a:t>
                      </a:r>
                      <a:r>
                        <a:rPr lang="en-US" sz="1000" b="0" i="0" u="none" strike="noStrike" dirty="0" smtClean="0">
                          <a:solidFill>
                            <a:srgbClr val="000000"/>
                          </a:solidFill>
                          <a:effectLst/>
                          <a:latin typeface="Arial" panose="020B0604020202020204" pitchFamily="34" charset="0"/>
                        </a:rPr>
                        <a:t> models only)</a:t>
                      </a:r>
                      <a:endParaRPr lang="en-US" sz="1000" b="0" i="0" u="none" strike="noStrike" dirty="0">
                        <a:solidFill>
                          <a:srgbClr val="000000"/>
                        </a:solidFill>
                        <a:effectLst/>
                        <a:latin typeface="Arial" panose="020B0604020202020204" pitchFamily="34" charset="0"/>
                      </a:endParaRP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F58025"/>
                          </a:solidFill>
                          <a:effectLst/>
                          <a:latin typeface="Arial" panose="020B0604020202020204" pitchFamily="34" charset="0"/>
                        </a:rPr>
                        <a:t>●</a:t>
                      </a: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4349885"/>
                  </a:ext>
                </a:extLst>
              </a:tr>
            </a:tbl>
          </a:graphicData>
        </a:graphic>
      </p:graphicFrame>
      <p:pic>
        <p:nvPicPr>
          <p:cNvPr id="5" name="Picture 4" descr="SecureDrive_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
        <p:nvSpPr>
          <p:cNvPr id="6"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sz="2500" b="1" i="0" u="none" strike="noStrike" kern="1200" cap="none" spc="0" normalizeH="0" baseline="0" noProof="0" dirty="0" smtClean="0">
                <a:ln>
                  <a:noFill/>
                </a:ln>
                <a:solidFill>
                  <a:srgbClr val="E06821"/>
                </a:solidFill>
                <a:effectLst/>
                <a:uLnTx/>
                <a:uFillTx/>
                <a:latin typeface="Arial"/>
                <a:ea typeface="+mj-ea"/>
                <a:cs typeface="+mj-cs"/>
              </a:rPr>
              <a:t>Prepaid</a:t>
            </a:r>
            <a:r>
              <a:rPr kumimoji="0" lang="en-CA" sz="2500" b="1" i="0" u="none" strike="noStrike" kern="1200" cap="none" spc="0" normalizeH="0" noProof="0" dirty="0" smtClean="0">
                <a:ln>
                  <a:noFill/>
                </a:ln>
                <a:solidFill>
                  <a:srgbClr val="E06821"/>
                </a:solidFill>
                <a:effectLst/>
                <a:uLnTx/>
                <a:uFillTx/>
                <a:latin typeface="Arial"/>
                <a:ea typeface="+mj-ea"/>
                <a:cs typeface="+mj-cs"/>
              </a:rPr>
              <a:t> Maintenance </a:t>
            </a:r>
            <a:r>
              <a:rPr lang="en-CA" dirty="0" smtClean="0">
                <a:latin typeface="Arial"/>
              </a:rPr>
              <a:t>Plan</a:t>
            </a:r>
            <a:r>
              <a:rPr kumimoji="0" lang="en-CA" sz="2500" b="1" i="0" u="none" strike="noStrike" kern="1200" cap="none" spc="0" normalizeH="0" noProof="0" dirty="0" smtClean="0">
                <a:ln>
                  <a:noFill/>
                </a:ln>
                <a:solidFill>
                  <a:srgbClr val="E06821"/>
                </a:solidFill>
                <a:effectLst/>
                <a:uLnTx/>
                <a:uFillTx/>
                <a:latin typeface="Arial"/>
                <a:ea typeface="+mj-ea"/>
                <a:cs typeface="+mj-cs"/>
              </a:rPr>
              <a:t> Options – Optional Items</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sp>
        <p:nvSpPr>
          <p:cNvPr id="8" name="TextBox 7"/>
          <p:cNvSpPr txBox="1"/>
          <p:nvPr/>
        </p:nvSpPr>
        <p:spPr>
          <a:xfrm>
            <a:off x="1950720" y="1109478"/>
            <a:ext cx="5323840" cy="276999"/>
          </a:xfrm>
          <a:prstGeom prst="rect">
            <a:avLst/>
          </a:prstGeom>
          <a:solidFill>
            <a:schemeClr val="bg1"/>
          </a:solidFill>
        </p:spPr>
        <p:txBody>
          <a:bodyPr wrap="square" rtlCol="0">
            <a:spAutoFit/>
          </a:bodyPr>
          <a:lstStyle/>
          <a:p>
            <a:r>
              <a:rPr lang="en-US" sz="1200" b="1" dirty="0">
                <a:solidFill>
                  <a:schemeClr val="tx2"/>
                </a:solidFill>
              </a:rPr>
              <a:t>Covers </a:t>
            </a:r>
            <a:r>
              <a:rPr lang="en-US" sz="1200" b="1" dirty="0" smtClean="0">
                <a:solidFill>
                  <a:schemeClr val="tx2"/>
                </a:solidFill>
              </a:rPr>
              <a:t>maintenance needs specific to some models and trims</a:t>
            </a:r>
            <a:endParaRPr lang="en-US" sz="1200" b="1" dirty="0">
              <a:solidFill>
                <a:schemeClr val="tx2"/>
              </a:solidFill>
            </a:endParaRPr>
          </a:p>
        </p:txBody>
      </p:sp>
      <p:sp>
        <p:nvSpPr>
          <p:cNvPr id="9" name="TextBox 8"/>
          <p:cNvSpPr txBox="1"/>
          <p:nvPr/>
        </p:nvSpPr>
        <p:spPr>
          <a:xfrm>
            <a:off x="1968563" y="1325213"/>
            <a:ext cx="5323840" cy="400110"/>
          </a:xfrm>
          <a:prstGeom prst="rect">
            <a:avLst/>
          </a:prstGeom>
          <a:solidFill>
            <a:schemeClr val="bg1"/>
          </a:solidFill>
        </p:spPr>
        <p:txBody>
          <a:bodyPr wrap="square" rtlCol="0">
            <a:spAutoFit/>
          </a:bodyPr>
          <a:lstStyle/>
          <a:p>
            <a:r>
              <a:rPr lang="en-US" sz="1000" dirty="0" smtClean="0">
                <a:solidFill>
                  <a:srgbClr val="000000"/>
                </a:solidFill>
              </a:rPr>
              <a:t>In addition to the items covered by the Plus Plan, the following items are optional for specific models/trims only:</a:t>
            </a:r>
            <a:endParaRPr lang="en-US" sz="1000" dirty="0">
              <a:solidFill>
                <a:prstClr val="black"/>
              </a:solidFill>
            </a:endParaRPr>
          </a:p>
        </p:txBody>
      </p:sp>
    </p:spTree>
    <p:extLst>
      <p:ext uri="{BB962C8B-B14F-4D97-AF65-F5344CB8AC3E}">
        <p14:creationId xmlns:p14="http://schemas.microsoft.com/office/powerpoint/2010/main" val="740210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0699534"/>
              </p:ext>
            </p:extLst>
          </p:nvPr>
        </p:nvGraphicFramePr>
        <p:xfrm>
          <a:off x="2021840" y="1447324"/>
          <a:ext cx="4775200" cy="1619250"/>
        </p:xfrm>
        <a:graphic>
          <a:graphicData uri="http://schemas.openxmlformats.org/drawingml/2006/table">
            <a:tbl>
              <a:tblPr/>
              <a:tblGrid>
                <a:gridCol w="1193800">
                  <a:extLst>
                    <a:ext uri="{9D8B030D-6E8A-4147-A177-3AD203B41FA5}">
                      <a16:colId xmlns:a16="http://schemas.microsoft.com/office/drawing/2014/main" val="3709661134"/>
                    </a:ext>
                  </a:extLst>
                </a:gridCol>
                <a:gridCol w="1193800">
                  <a:extLst>
                    <a:ext uri="{9D8B030D-6E8A-4147-A177-3AD203B41FA5}">
                      <a16:colId xmlns:a16="http://schemas.microsoft.com/office/drawing/2014/main" val="2955569480"/>
                    </a:ext>
                  </a:extLst>
                </a:gridCol>
                <a:gridCol w="1193800">
                  <a:extLst>
                    <a:ext uri="{9D8B030D-6E8A-4147-A177-3AD203B41FA5}">
                      <a16:colId xmlns:a16="http://schemas.microsoft.com/office/drawing/2014/main" val="2602523278"/>
                    </a:ext>
                  </a:extLst>
                </a:gridCol>
                <a:gridCol w="1193800">
                  <a:extLst>
                    <a:ext uri="{9D8B030D-6E8A-4147-A177-3AD203B41FA5}">
                      <a16:colId xmlns:a16="http://schemas.microsoft.com/office/drawing/2014/main" val="1480354417"/>
                    </a:ext>
                  </a:extLst>
                </a:gridCol>
              </a:tblGrid>
              <a:tr h="330200">
                <a:tc>
                  <a:txBody>
                    <a:bodyPr/>
                    <a:lstStyle/>
                    <a:p>
                      <a:pPr algn="ctr" fontAlgn="ctr"/>
                      <a:r>
                        <a:rPr lang="en-US" sz="1000" b="1" i="0" u="none" strike="noStrike" dirty="0">
                          <a:solidFill>
                            <a:srgbClr val="FFFFFF"/>
                          </a:solidFill>
                          <a:effectLst/>
                          <a:latin typeface="Arial" panose="020B0604020202020204" pitchFamily="34" charset="0"/>
                        </a:rPr>
                        <a:t>Maintenance Interval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rgbClr val="FFFFFF"/>
                          </a:solidFill>
                          <a:effectLst/>
                          <a:latin typeface="Arial" panose="020B0604020202020204" pitchFamily="34" charset="0"/>
                        </a:rPr>
                        <a:t>Dealer Cost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rgbClr val="FFFFFF"/>
                          </a:solidFill>
                          <a:effectLst/>
                          <a:latin typeface="Arial" panose="020B0604020202020204" pitchFamily="34" charset="0"/>
                        </a:rPr>
                        <a:t>Retail PPM Price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rgbClr val="FFFFFF"/>
                          </a:solidFill>
                          <a:effectLst/>
                          <a:latin typeface="Arial" panose="020B0604020202020204" pitchFamily="34" charset="0"/>
                        </a:rPr>
                        <a:t>Dealer Markup</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extLst>
                  <a:ext uri="{0D108BD9-81ED-4DB2-BD59-A6C34878D82A}">
                    <a16:rowId xmlns:a16="http://schemas.microsoft.com/office/drawing/2014/main" val="2636996167"/>
                  </a:ext>
                </a:extLst>
              </a:tr>
              <a:tr h="184150">
                <a:tc>
                  <a:txBody>
                    <a:bodyPr/>
                    <a:lstStyle/>
                    <a:p>
                      <a:pPr algn="ctr" fontAlgn="ctr"/>
                      <a:r>
                        <a:rPr lang="en-US" sz="1000" b="0" i="0" u="none" strike="noStrike" dirty="0">
                          <a:solidFill>
                            <a:srgbClr val="000000"/>
                          </a:solidFill>
                          <a:effectLst/>
                          <a:latin typeface="Arial" panose="020B060402020202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$226</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$326</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1100" b="0" i="0" u="none" strike="noStrike" dirty="0">
                          <a:solidFill>
                            <a:srgbClr val="000000"/>
                          </a:solidFill>
                          <a:effectLst/>
                          <a:latin typeface="Calibri" panose="020F0502020204030204" pitchFamily="34" charset="0"/>
                        </a:rPr>
                        <a:t>$100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93284172"/>
                  </a:ext>
                </a:extLst>
              </a:tr>
              <a:tr h="184150">
                <a:tc>
                  <a:txBody>
                    <a:bodyPr/>
                    <a:lstStyle/>
                    <a:p>
                      <a:pPr algn="ctr" fontAlgn="ctr"/>
                      <a:r>
                        <a:rPr lang="en-US" sz="1000" b="0" i="0" u="none" strike="noStrike" dirty="0">
                          <a:solidFill>
                            <a:srgbClr val="000000"/>
                          </a:solidFill>
                          <a:effectLst/>
                          <a:latin typeface="Arial" panose="020B060402020202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$330</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$430</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6566486"/>
                  </a:ext>
                </a:extLst>
              </a:tr>
              <a:tr h="184150">
                <a:tc>
                  <a:txBody>
                    <a:bodyPr/>
                    <a:lstStyle/>
                    <a:p>
                      <a:pPr algn="ctr" fontAlgn="ctr"/>
                      <a:r>
                        <a:rPr lang="en-US" sz="1000" b="0" i="0" u="none" strike="noStrike" dirty="0">
                          <a:solidFill>
                            <a:srgbClr val="000000"/>
                          </a:solidFill>
                          <a:effectLst/>
                          <a:latin typeface="Arial" panose="020B0604020202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$437</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$587</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algn="ctr" fontAlgn="ctr"/>
                      <a:r>
                        <a:rPr lang="en-US" sz="1100" b="0" i="0" u="none" strike="noStrike" dirty="0" smtClean="0">
                          <a:solidFill>
                            <a:srgbClr val="000000"/>
                          </a:solidFill>
                          <a:effectLst/>
                          <a:latin typeface="Calibri" panose="020F0502020204030204" pitchFamily="34" charset="0"/>
                        </a:rPr>
                        <a:t>$150</a:t>
                      </a: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23616955"/>
                  </a:ext>
                </a:extLst>
              </a:tr>
              <a:tr h="184150">
                <a:tc>
                  <a:txBody>
                    <a:bodyPr/>
                    <a:lstStyle/>
                    <a:p>
                      <a:pPr algn="ctr" fontAlgn="ctr"/>
                      <a:r>
                        <a:rPr lang="en-US" sz="1000" b="0" i="0" u="none" strike="noStrike" dirty="0">
                          <a:solidFill>
                            <a:srgbClr val="000000"/>
                          </a:solidFill>
                          <a:effectLst/>
                          <a:latin typeface="Arial" panose="020B060402020202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$537</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$687</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89667721"/>
                  </a:ext>
                </a:extLst>
              </a:tr>
              <a:tr h="184150">
                <a:tc>
                  <a:txBody>
                    <a:bodyPr/>
                    <a:lstStyle/>
                    <a:p>
                      <a:pPr algn="ctr" fontAlgn="ctr"/>
                      <a:r>
                        <a:rPr lang="en-US" sz="1000" b="0" i="0" u="none" strike="noStrike" dirty="0">
                          <a:solidFill>
                            <a:srgbClr val="000000"/>
                          </a:solidFill>
                          <a:effectLst/>
                          <a:latin typeface="Arial" panose="020B060402020202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$637</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$837</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rowSpan="3">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rPr>
                        <a:t>$200</a:t>
                      </a:r>
                    </a:p>
                    <a:p>
                      <a:pPr algn="ctr" fontAlgn="ctr"/>
                      <a:r>
                        <a:rPr lang="en-US" sz="1100" b="0" i="0" u="none" strike="noStrike" dirty="0" smtClean="0">
                          <a:solidFill>
                            <a:srgbClr val="000000"/>
                          </a:solidFill>
                          <a:effectLst/>
                          <a:latin typeface="Calibri" panose="020F0502020204030204" pitchFamily="34" charset="0"/>
                        </a:rPr>
                        <a:t> </a:t>
                      </a: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extLst>
                  <a:ext uri="{0D108BD9-81ED-4DB2-BD59-A6C34878D82A}">
                    <a16:rowId xmlns:a16="http://schemas.microsoft.com/office/drawing/2014/main" val="219090362"/>
                  </a:ext>
                </a:extLst>
              </a:tr>
              <a:tr h="184150">
                <a:tc>
                  <a:txBody>
                    <a:bodyPr/>
                    <a:lstStyle/>
                    <a:p>
                      <a:pPr algn="ctr" fontAlgn="ctr"/>
                      <a:r>
                        <a:rPr lang="en-US" sz="1000" b="0" i="0" u="none" strike="noStrike" dirty="0">
                          <a:solidFill>
                            <a:srgbClr val="000000"/>
                          </a:solidFill>
                          <a:effectLst/>
                          <a:latin typeface="Arial" panose="020B0604020202020204" pitchFamily="34" charset="0"/>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$731</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$931</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281388190"/>
                  </a:ext>
                </a:extLst>
              </a:tr>
              <a:tr h="184150">
                <a:tc>
                  <a:txBody>
                    <a:bodyPr/>
                    <a:lstStyle/>
                    <a:p>
                      <a:pPr algn="ctr" fontAlgn="ctr"/>
                      <a:r>
                        <a:rPr lang="en-US" sz="1000" b="0" i="0" u="none" strike="noStrike" dirty="0" smtClean="0">
                          <a:solidFill>
                            <a:srgbClr val="000000"/>
                          </a:solidFill>
                          <a:effectLst/>
                          <a:latin typeface="Arial" panose="020B0604020202020204" pitchFamily="34" charset="0"/>
                        </a:rPr>
                        <a:t>8</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$830</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a:solidFill>
                            <a:srgbClr val="000000"/>
                          </a:solidFill>
                          <a:effectLst/>
                          <a:latin typeface="Arial" panose="020B0604020202020204" pitchFamily="34" charset="0"/>
                        </a:rPr>
                        <a:t>$</a:t>
                      </a:r>
                      <a:r>
                        <a:rPr lang="en-US" sz="1000" b="0" i="0" u="none" strike="noStrike" dirty="0" smtClean="0">
                          <a:solidFill>
                            <a:srgbClr val="000000"/>
                          </a:solidFill>
                          <a:effectLst/>
                          <a:latin typeface="Arial" panose="020B0604020202020204" pitchFamily="34" charset="0"/>
                        </a:rPr>
                        <a:t>1,030</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680674148"/>
                  </a:ext>
                </a:extLst>
              </a:tr>
            </a:tbl>
          </a:graphicData>
        </a:graphic>
      </p:graphicFrame>
      <p:sp>
        <p:nvSpPr>
          <p:cNvPr id="6" name="TextBox 5"/>
          <p:cNvSpPr txBox="1"/>
          <p:nvPr/>
        </p:nvSpPr>
        <p:spPr>
          <a:xfrm>
            <a:off x="976590" y="1009685"/>
            <a:ext cx="7216915" cy="276999"/>
          </a:xfrm>
          <a:prstGeom prst="rect">
            <a:avLst/>
          </a:prstGeom>
          <a:solidFill>
            <a:schemeClr val="bg1"/>
          </a:solidFill>
        </p:spPr>
        <p:txBody>
          <a:bodyPr wrap="square" rtlCol="0">
            <a:spAutoFit/>
          </a:bodyPr>
          <a:lstStyle/>
          <a:p>
            <a:r>
              <a:rPr lang="pt-BR" sz="1200" b="1" dirty="0">
                <a:solidFill>
                  <a:schemeClr val="tx2"/>
                </a:solidFill>
              </a:rPr>
              <a:t>Class 1</a:t>
            </a:r>
            <a:r>
              <a:rPr lang="pt-BR" sz="1200" b="1" dirty="0" smtClean="0">
                <a:solidFill>
                  <a:schemeClr val="tx2"/>
                </a:solidFill>
              </a:rPr>
              <a:t>: </a:t>
            </a:r>
            <a:r>
              <a:rPr lang="pt-BR" sz="1200" dirty="0" smtClean="0">
                <a:solidFill>
                  <a:schemeClr val="tx2"/>
                </a:solidFill>
              </a:rPr>
              <a:t>Beetle</a:t>
            </a:r>
            <a:r>
              <a:rPr lang="pt-BR" sz="1200" dirty="0">
                <a:solidFill>
                  <a:schemeClr val="tx2"/>
                </a:solidFill>
              </a:rPr>
              <a:t>, Beetle Convertible, Golf, Golf GTI, Golf R, Golf SportWagen, Golf Alltrack, J</a:t>
            </a:r>
            <a:r>
              <a:rPr lang="pt-BR" sz="1200" b="1" dirty="0">
                <a:solidFill>
                  <a:schemeClr val="tx2"/>
                </a:solidFill>
              </a:rPr>
              <a:t>etta </a:t>
            </a:r>
            <a:endParaRPr lang="en-US" sz="1200" dirty="0">
              <a:solidFill>
                <a:schemeClr val="tx2"/>
              </a:solidFill>
            </a:endParaRPr>
          </a:p>
        </p:txBody>
      </p:sp>
      <p:sp>
        <p:nvSpPr>
          <p:cNvPr id="7"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CA" dirty="0" smtClean="0">
                <a:latin typeface="Arial"/>
              </a:rPr>
              <a:t>Pricing and</a:t>
            </a:r>
            <a:r>
              <a:rPr kumimoji="0" lang="en-CA" sz="2500" b="1" i="0" u="none" strike="noStrike" kern="1200" cap="none" spc="0" normalizeH="0" baseline="0" noProof="0" dirty="0" smtClean="0">
                <a:ln>
                  <a:noFill/>
                </a:ln>
                <a:solidFill>
                  <a:srgbClr val="E06821"/>
                </a:solidFill>
                <a:effectLst/>
                <a:uLnTx/>
                <a:uFillTx/>
                <a:latin typeface="Arial"/>
                <a:ea typeface="+mj-ea"/>
                <a:cs typeface="+mj-cs"/>
              </a:rPr>
              <a:t> Markup</a:t>
            </a:r>
            <a:r>
              <a:rPr kumimoji="0" lang="en-CA" sz="2500" b="1" i="0" u="none" strike="noStrike" kern="1200" cap="none" spc="0" normalizeH="0" noProof="0" dirty="0" smtClean="0">
                <a:ln>
                  <a:noFill/>
                </a:ln>
                <a:solidFill>
                  <a:srgbClr val="E06821"/>
                </a:solidFill>
                <a:effectLst/>
                <a:uLnTx/>
                <a:uFillTx/>
                <a:latin typeface="Arial"/>
                <a:ea typeface="+mj-ea"/>
                <a:cs typeface="+mj-cs"/>
              </a:rPr>
              <a:t> – Basic Plan – Class 1</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pic>
        <p:nvPicPr>
          <p:cNvPr id="8" name="Picture 7" descr="SecureDrive_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Tree>
    <p:extLst>
      <p:ext uri="{BB962C8B-B14F-4D97-AF65-F5344CB8AC3E}">
        <p14:creationId xmlns:p14="http://schemas.microsoft.com/office/powerpoint/2010/main" val="2381834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3734372"/>
              </p:ext>
            </p:extLst>
          </p:nvPr>
        </p:nvGraphicFramePr>
        <p:xfrm>
          <a:off x="2021840" y="1447324"/>
          <a:ext cx="4775200" cy="1619250"/>
        </p:xfrm>
        <a:graphic>
          <a:graphicData uri="http://schemas.openxmlformats.org/drawingml/2006/table">
            <a:tbl>
              <a:tblPr/>
              <a:tblGrid>
                <a:gridCol w="1193800">
                  <a:extLst>
                    <a:ext uri="{9D8B030D-6E8A-4147-A177-3AD203B41FA5}">
                      <a16:colId xmlns:a16="http://schemas.microsoft.com/office/drawing/2014/main" val="3709661134"/>
                    </a:ext>
                  </a:extLst>
                </a:gridCol>
                <a:gridCol w="1193800">
                  <a:extLst>
                    <a:ext uri="{9D8B030D-6E8A-4147-A177-3AD203B41FA5}">
                      <a16:colId xmlns:a16="http://schemas.microsoft.com/office/drawing/2014/main" val="2955569480"/>
                    </a:ext>
                  </a:extLst>
                </a:gridCol>
                <a:gridCol w="1193800">
                  <a:extLst>
                    <a:ext uri="{9D8B030D-6E8A-4147-A177-3AD203B41FA5}">
                      <a16:colId xmlns:a16="http://schemas.microsoft.com/office/drawing/2014/main" val="2602523278"/>
                    </a:ext>
                  </a:extLst>
                </a:gridCol>
                <a:gridCol w="1193800">
                  <a:extLst>
                    <a:ext uri="{9D8B030D-6E8A-4147-A177-3AD203B41FA5}">
                      <a16:colId xmlns:a16="http://schemas.microsoft.com/office/drawing/2014/main" val="1480354417"/>
                    </a:ext>
                  </a:extLst>
                </a:gridCol>
              </a:tblGrid>
              <a:tr h="330200">
                <a:tc>
                  <a:txBody>
                    <a:bodyPr/>
                    <a:lstStyle/>
                    <a:p>
                      <a:pPr algn="ctr" fontAlgn="ctr"/>
                      <a:r>
                        <a:rPr lang="en-US" sz="1000" b="1" i="0" u="none" strike="noStrike" dirty="0">
                          <a:solidFill>
                            <a:srgbClr val="FFFFFF"/>
                          </a:solidFill>
                          <a:effectLst/>
                          <a:latin typeface="Arial" panose="020B0604020202020204" pitchFamily="34" charset="0"/>
                        </a:rPr>
                        <a:t>Maintenance Interval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rgbClr val="FFFFFF"/>
                          </a:solidFill>
                          <a:effectLst/>
                          <a:latin typeface="Arial" panose="020B0604020202020204" pitchFamily="34" charset="0"/>
                        </a:rPr>
                        <a:t>Dealer Cost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rgbClr val="FFFFFF"/>
                          </a:solidFill>
                          <a:effectLst/>
                          <a:latin typeface="Arial" panose="020B0604020202020204" pitchFamily="34" charset="0"/>
                        </a:rPr>
                        <a:t>Retail PPM Price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rgbClr val="FFFFFF"/>
                          </a:solidFill>
                          <a:effectLst/>
                          <a:latin typeface="Arial" panose="020B0604020202020204" pitchFamily="34" charset="0"/>
                        </a:rPr>
                        <a:t>Dealer Markup</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extLst>
                  <a:ext uri="{0D108BD9-81ED-4DB2-BD59-A6C34878D82A}">
                    <a16:rowId xmlns:a16="http://schemas.microsoft.com/office/drawing/2014/main" val="2636996167"/>
                  </a:ext>
                </a:extLst>
              </a:tr>
              <a:tr h="184150">
                <a:tc>
                  <a:txBody>
                    <a:bodyPr/>
                    <a:lstStyle/>
                    <a:p>
                      <a:pPr algn="ctr" fontAlgn="ctr"/>
                      <a:r>
                        <a:rPr lang="en-US" sz="1000" b="0" i="0" u="none" strike="noStrike" dirty="0" smtClean="0">
                          <a:solidFill>
                            <a:srgbClr val="000000"/>
                          </a:solidFill>
                          <a:effectLst/>
                          <a:latin typeface="Arial" panose="020B0604020202020204" pitchFamily="34" charset="0"/>
                        </a:rPr>
                        <a:t>2</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$352</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$552</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1100" b="0" i="0" u="none" strike="noStrike" dirty="0" smtClean="0">
                          <a:solidFill>
                            <a:srgbClr val="000000"/>
                          </a:solidFill>
                          <a:effectLst/>
                          <a:latin typeface="Calibri" panose="020F0502020204030204" pitchFamily="34" charset="0"/>
                        </a:rPr>
                        <a:t>$200 </a:t>
                      </a: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93284172"/>
                  </a:ext>
                </a:extLst>
              </a:tr>
              <a:tr h="184150">
                <a:tc>
                  <a:txBody>
                    <a:bodyPr/>
                    <a:lstStyle/>
                    <a:p>
                      <a:pPr algn="ctr" fontAlgn="ctr"/>
                      <a:r>
                        <a:rPr lang="en-US" sz="1000" b="0" i="0" u="none" strike="noStrike" dirty="0">
                          <a:solidFill>
                            <a:srgbClr val="000000"/>
                          </a:solidFill>
                          <a:effectLst/>
                          <a:latin typeface="Arial" panose="020B060402020202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$488</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$688</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6566486"/>
                  </a:ext>
                </a:extLst>
              </a:tr>
              <a:tr h="184150">
                <a:tc>
                  <a:txBody>
                    <a:bodyPr/>
                    <a:lstStyle/>
                    <a:p>
                      <a:pPr algn="ctr" fontAlgn="ctr"/>
                      <a:r>
                        <a:rPr lang="en-US" sz="1000" b="0" i="0" u="none" strike="noStrike" dirty="0">
                          <a:solidFill>
                            <a:srgbClr val="000000"/>
                          </a:solidFill>
                          <a:effectLst/>
                          <a:latin typeface="Arial" panose="020B0604020202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$824</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$1,124</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algn="ctr" fontAlgn="ctr"/>
                      <a:r>
                        <a:rPr lang="en-US" sz="1100" b="0" i="0" u="none" strike="noStrike" dirty="0" smtClean="0">
                          <a:solidFill>
                            <a:srgbClr val="000000"/>
                          </a:solidFill>
                          <a:effectLst/>
                          <a:latin typeface="Calibri" panose="020F0502020204030204" pitchFamily="34" charset="0"/>
                        </a:rPr>
                        <a:t>$300</a:t>
                      </a: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23616955"/>
                  </a:ext>
                </a:extLst>
              </a:tr>
              <a:tr h="184150">
                <a:tc>
                  <a:txBody>
                    <a:bodyPr/>
                    <a:lstStyle/>
                    <a:p>
                      <a:pPr algn="ctr" fontAlgn="ctr"/>
                      <a:r>
                        <a:rPr lang="en-US" sz="1000" b="0" i="0" u="none" strike="noStrike" dirty="0">
                          <a:solidFill>
                            <a:srgbClr val="000000"/>
                          </a:solidFill>
                          <a:effectLst/>
                          <a:latin typeface="Arial" panose="020B060402020202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$952</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$1,252</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89667721"/>
                  </a:ext>
                </a:extLst>
              </a:tr>
              <a:tr h="184150">
                <a:tc>
                  <a:txBody>
                    <a:bodyPr/>
                    <a:lstStyle/>
                    <a:p>
                      <a:pPr algn="ctr" fontAlgn="ctr"/>
                      <a:r>
                        <a:rPr lang="en-US" sz="1000" b="0" i="0" u="none" strike="noStrike" dirty="0">
                          <a:solidFill>
                            <a:srgbClr val="000000"/>
                          </a:solidFill>
                          <a:effectLst/>
                          <a:latin typeface="Arial" panose="020B060402020202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$1,168</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$1,568</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rowSpan="3">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rPr>
                        <a:t>$400</a:t>
                      </a:r>
                    </a:p>
                    <a:p>
                      <a:pPr algn="ctr" fontAlgn="ctr"/>
                      <a:r>
                        <a:rPr lang="en-US" sz="1100" b="0" i="0" u="none" strike="noStrike" dirty="0" smtClean="0">
                          <a:solidFill>
                            <a:srgbClr val="000000"/>
                          </a:solidFill>
                          <a:effectLst/>
                          <a:latin typeface="Calibri" panose="020F0502020204030204" pitchFamily="34" charset="0"/>
                        </a:rPr>
                        <a:t> </a:t>
                      </a: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extLst>
                  <a:ext uri="{0D108BD9-81ED-4DB2-BD59-A6C34878D82A}">
                    <a16:rowId xmlns:a16="http://schemas.microsoft.com/office/drawing/2014/main" val="219090362"/>
                  </a:ext>
                </a:extLst>
              </a:tr>
              <a:tr h="184150">
                <a:tc>
                  <a:txBody>
                    <a:bodyPr/>
                    <a:lstStyle/>
                    <a:p>
                      <a:pPr algn="ctr" fontAlgn="ctr"/>
                      <a:r>
                        <a:rPr lang="en-US" sz="1000" b="0" i="0" u="none" strike="noStrike" dirty="0">
                          <a:solidFill>
                            <a:srgbClr val="000000"/>
                          </a:solidFill>
                          <a:effectLst/>
                          <a:latin typeface="Arial" panose="020B0604020202020204" pitchFamily="34" charset="0"/>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$1,290</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$1,690</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281388190"/>
                  </a:ext>
                </a:extLst>
              </a:tr>
              <a:tr h="184150">
                <a:tc>
                  <a:txBody>
                    <a:bodyPr/>
                    <a:lstStyle/>
                    <a:p>
                      <a:pPr algn="ctr" fontAlgn="ctr"/>
                      <a:r>
                        <a:rPr lang="en-US" sz="1000" b="0" i="0" u="none" strike="noStrike" dirty="0" smtClean="0">
                          <a:solidFill>
                            <a:srgbClr val="000000"/>
                          </a:solidFill>
                          <a:effectLst/>
                          <a:latin typeface="Arial" panose="020B0604020202020204" pitchFamily="34" charset="0"/>
                        </a:rPr>
                        <a:t>8</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$1,597</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$1,997</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680674148"/>
                  </a:ext>
                </a:extLst>
              </a:tr>
            </a:tbl>
          </a:graphicData>
        </a:graphic>
      </p:graphicFrame>
      <p:sp>
        <p:nvSpPr>
          <p:cNvPr id="7"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CA" dirty="0" smtClean="0">
                <a:latin typeface="Arial"/>
              </a:rPr>
              <a:t>Pricing and</a:t>
            </a:r>
            <a:r>
              <a:rPr kumimoji="0" lang="en-CA" sz="2500" b="1" i="0" u="none" strike="noStrike" kern="1200" cap="none" spc="0" normalizeH="0" baseline="0" noProof="0" dirty="0" smtClean="0">
                <a:ln>
                  <a:noFill/>
                </a:ln>
                <a:solidFill>
                  <a:srgbClr val="E06821"/>
                </a:solidFill>
                <a:effectLst/>
                <a:uLnTx/>
                <a:uFillTx/>
                <a:latin typeface="Arial"/>
                <a:ea typeface="+mj-ea"/>
                <a:cs typeface="+mj-cs"/>
              </a:rPr>
              <a:t> Markup</a:t>
            </a:r>
            <a:r>
              <a:rPr kumimoji="0" lang="en-CA" sz="2500" b="1" i="0" u="none" strike="noStrike" kern="1200" cap="none" spc="0" normalizeH="0" noProof="0" dirty="0" smtClean="0">
                <a:ln>
                  <a:noFill/>
                </a:ln>
                <a:solidFill>
                  <a:srgbClr val="E06821"/>
                </a:solidFill>
                <a:effectLst/>
                <a:uLnTx/>
                <a:uFillTx/>
                <a:latin typeface="Arial"/>
                <a:ea typeface="+mj-ea"/>
                <a:cs typeface="+mj-cs"/>
              </a:rPr>
              <a:t> – Plus Plan – Class 1</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pic>
        <p:nvPicPr>
          <p:cNvPr id="8" name="Picture 7" descr="SecureDrive_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
        <p:nvSpPr>
          <p:cNvPr id="6" name="TextBox 5"/>
          <p:cNvSpPr txBox="1"/>
          <p:nvPr/>
        </p:nvSpPr>
        <p:spPr>
          <a:xfrm>
            <a:off x="976590" y="1009685"/>
            <a:ext cx="7216915" cy="276999"/>
          </a:xfrm>
          <a:prstGeom prst="rect">
            <a:avLst/>
          </a:prstGeom>
          <a:solidFill>
            <a:schemeClr val="bg1"/>
          </a:solidFill>
        </p:spPr>
        <p:txBody>
          <a:bodyPr wrap="square" rtlCol="0">
            <a:spAutoFit/>
          </a:bodyPr>
          <a:lstStyle/>
          <a:p>
            <a:r>
              <a:rPr lang="pt-BR" sz="1200" b="1" dirty="0">
                <a:solidFill>
                  <a:schemeClr val="tx2"/>
                </a:solidFill>
              </a:rPr>
              <a:t>Class 1</a:t>
            </a:r>
            <a:r>
              <a:rPr lang="pt-BR" sz="1200" b="1" dirty="0" smtClean="0">
                <a:solidFill>
                  <a:schemeClr val="tx2"/>
                </a:solidFill>
              </a:rPr>
              <a:t>: </a:t>
            </a:r>
            <a:r>
              <a:rPr lang="pt-BR" sz="1200" dirty="0" smtClean="0">
                <a:solidFill>
                  <a:schemeClr val="tx2"/>
                </a:solidFill>
              </a:rPr>
              <a:t>Beetle</a:t>
            </a:r>
            <a:r>
              <a:rPr lang="pt-BR" sz="1200" dirty="0">
                <a:solidFill>
                  <a:schemeClr val="tx2"/>
                </a:solidFill>
              </a:rPr>
              <a:t>, Beetle Convertible, Golf, Golf GTI, Golf R, Golf SportWagen, Golf Alltrack, Jetta </a:t>
            </a:r>
            <a:endParaRPr lang="en-US" sz="1200" dirty="0">
              <a:solidFill>
                <a:schemeClr val="tx2"/>
              </a:solidFill>
            </a:endParaRPr>
          </a:p>
        </p:txBody>
      </p:sp>
    </p:spTree>
    <p:extLst>
      <p:ext uri="{BB962C8B-B14F-4D97-AF65-F5344CB8AC3E}">
        <p14:creationId xmlns:p14="http://schemas.microsoft.com/office/powerpoint/2010/main" val="3495773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CA" dirty="0" smtClean="0">
                <a:latin typeface="Arial"/>
              </a:rPr>
              <a:t>Pricing and</a:t>
            </a:r>
            <a:r>
              <a:rPr kumimoji="0" lang="en-CA" sz="2500" b="1" i="0" u="none" strike="noStrike" kern="1200" cap="none" spc="0" normalizeH="0" baseline="0" noProof="0" dirty="0" smtClean="0">
                <a:ln>
                  <a:noFill/>
                </a:ln>
                <a:solidFill>
                  <a:srgbClr val="E06821"/>
                </a:solidFill>
                <a:effectLst/>
                <a:uLnTx/>
                <a:uFillTx/>
                <a:latin typeface="Arial"/>
                <a:ea typeface="+mj-ea"/>
                <a:cs typeface="+mj-cs"/>
              </a:rPr>
              <a:t> Markup</a:t>
            </a:r>
            <a:r>
              <a:rPr kumimoji="0" lang="en-CA" sz="2500" b="1" i="0" u="none" strike="noStrike" kern="1200" cap="none" spc="0" normalizeH="0" noProof="0" dirty="0" smtClean="0">
                <a:ln>
                  <a:noFill/>
                </a:ln>
                <a:solidFill>
                  <a:srgbClr val="E06821"/>
                </a:solidFill>
                <a:effectLst/>
                <a:uLnTx/>
                <a:uFillTx/>
                <a:latin typeface="Arial"/>
                <a:ea typeface="+mj-ea"/>
                <a:cs typeface="+mj-cs"/>
              </a:rPr>
              <a:t> – Additional </a:t>
            </a:r>
            <a:r>
              <a:rPr lang="en-CA" dirty="0" smtClean="0">
                <a:latin typeface="Arial"/>
              </a:rPr>
              <a:t>Option</a:t>
            </a:r>
            <a:r>
              <a:rPr kumimoji="0" lang="en-CA" sz="2500" b="1" i="0" u="none" strike="noStrike" kern="1200" cap="none" spc="0" normalizeH="0" noProof="0" dirty="0" smtClean="0">
                <a:ln>
                  <a:noFill/>
                </a:ln>
                <a:solidFill>
                  <a:srgbClr val="E06821"/>
                </a:solidFill>
                <a:effectLst/>
                <a:uLnTx/>
                <a:uFillTx/>
                <a:latin typeface="Arial"/>
                <a:ea typeface="+mj-ea"/>
                <a:cs typeface="+mj-cs"/>
              </a:rPr>
              <a:t> – Class </a:t>
            </a:r>
            <a:r>
              <a:rPr lang="en-CA" dirty="0">
                <a:latin typeface="Arial"/>
              </a:rPr>
              <a:t>1</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pic>
        <p:nvPicPr>
          <p:cNvPr id="8" name="Picture 7" descr="SecureDrive_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206068817"/>
              </p:ext>
            </p:extLst>
          </p:nvPr>
        </p:nvGraphicFramePr>
        <p:xfrm>
          <a:off x="1206074" y="1604561"/>
          <a:ext cx="6757946" cy="1152954"/>
        </p:xfrm>
        <a:graphic>
          <a:graphicData uri="http://schemas.openxmlformats.org/drawingml/2006/table">
            <a:tbl>
              <a:tblPr/>
              <a:tblGrid>
                <a:gridCol w="3561613">
                  <a:extLst>
                    <a:ext uri="{9D8B030D-6E8A-4147-A177-3AD203B41FA5}">
                      <a16:colId xmlns:a16="http://schemas.microsoft.com/office/drawing/2014/main" val="2666811062"/>
                    </a:ext>
                  </a:extLst>
                </a:gridCol>
                <a:gridCol w="456619">
                  <a:extLst>
                    <a:ext uri="{9D8B030D-6E8A-4147-A177-3AD203B41FA5}">
                      <a16:colId xmlns:a16="http://schemas.microsoft.com/office/drawing/2014/main" val="977953438"/>
                    </a:ext>
                  </a:extLst>
                </a:gridCol>
                <a:gridCol w="456619">
                  <a:extLst>
                    <a:ext uri="{9D8B030D-6E8A-4147-A177-3AD203B41FA5}">
                      <a16:colId xmlns:a16="http://schemas.microsoft.com/office/drawing/2014/main" val="258389790"/>
                    </a:ext>
                  </a:extLst>
                </a:gridCol>
                <a:gridCol w="456619">
                  <a:extLst>
                    <a:ext uri="{9D8B030D-6E8A-4147-A177-3AD203B41FA5}">
                      <a16:colId xmlns:a16="http://schemas.microsoft.com/office/drawing/2014/main" val="2972953139"/>
                    </a:ext>
                  </a:extLst>
                </a:gridCol>
                <a:gridCol w="456619">
                  <a:extLst>
                    <a:ext uri="{9D8B030D-6E8A-4147-A177-3AD203B41FA5}">
                      <a16:colId xmlns:a16="http://schemas.microsoft.com/office/drawing/2014/main" val="2028613845"/>
                    </a:ext>
                  </a:extLst>
                </a:gridCol>
                <a:gridCol w="456619">
                  <a:extLst>
                    <a:ext uri="{9D8B030D-6E8A-4147-A177-3AD203B41FA5}">
                      <a16:colId xmlns:a16="http://schemas.microsoft.com/office/drawing/2014/main" val="756370656"/>
                    </a:ext>
                  </a:extLst>
                </a:gridCol>
                <a:gridCol w="456619">
                  <a:extLst>
                    <a:ext uri="{9D8B030D-6E8A-4147-A177-3AD203B41FA5}">
                      <a16:colId xmlns:a16="http://schemas.microsoft.com/office/drawing/2014/main" val="3744027307"/>
                    </a:ext>
                  </a:extLst>
                </a:gridCol>
                <a:gridCol w="456619">
                  <a:extLst>
                    <a:ext uri="{9D8B030D-6E8A-4147-A177-3AD203B41FA5}">
                      <a16:colId xmlns:a16="http://schemas.microsoft.com/office/drawing/2014/main" val="777934182"/>
                    </a:ext>
                  </a:extLst>
                </a:gridCol>
              </a:tblGrid>
              <a:tr h="262926">
                <a:tc>
                  <a:txBody>
                    <a:bodyPr/>
                    <a:lstStyle/>
                    <a:p>
                      <a:pPr marL="174625" indent="-120650" algn="l" fontAlgn="b"/>
                      <a:r>
                        <a:rPr lang="en-US" sz="1100" b="1" i="0" u="none" strike="noStrike" dirty="0" smtClean="0">
                          <a:solidFill>
                            <a:schemeClr val="bg1"/>
                          </a:solidFill>
                          <a:effectLst/>
                          <a:latin typeface="Arial" panose="020B0604020202020204" pitchFamily="34" charset="0"/>
                        </a:rPr>
                        <a:t>Option</a:t>
                      </a:r>
                      <a:endParaRPr lang="en-US" sz="1100" b="1" i="0" u="none" strike="noStrike" dirty="0">
                        <a:solidFill>
                          <a:schemeClr val="bg1"/>
                        </a:solidFill>
                        <a:effectLst/>
                        <a:latin typeface="Arial" panose="020B0604020202020204" pitchFamily="34" charset="0"/>
                      </a:endParaRPr>
                    </a:p>
                  </a:txBody>
                  <a:tcPr marL="5443" marR="5443" marT="544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chemeClr val="bg1"/>
                          </a:solidFill>
                          <a:effectLst/>
                          <a:latin typeface="Arial" panose="020B0604020202020204" pitchFamily="34" charset="0"/>
                        </a:rPr>
                        <a:t>2</a:t>
                      </a:r>
                      <a:endParaRPr lang="en-US" sz="1000" b="1" i="0" u="none" strike="noStrike" dirty="0">
                        <a:solidFill>
                          <a:schemeClr val="bg1"/>
                        </a:solidFill>
                        <a:effectLst/>
                        <a:latin typeface="Arial" panose="020B0604020202020204" pitchFamily="34" charset="0"/>
                      </a:endParaRPr>
                    </a:p>
                  </a:txBody>
                  <a:tcPr marL="5443" marR="5443" marT="544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chemeClr val="bg1"/>
                          </a:solidFill>
                          <a:effectLst/>
                          <a:latin typeface="Arial" panose="020B0604020202020204" pitchFamily="34" charset="0"/>
                        </a:rPr>
                        <a:t>3</a:t>
                      </a:r>
                      <a:endParaRPr lang="en-US" sz="1000" b="1" i="0" u="none" strike="noStrike" dirty="0">
                        <a:solidFill>
                          <a:schemeClr val="bg1"/>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chemeClr val="bg1"/>
                          </a:solidFill>
                          <a:effectLst/>
                          <a:latin typeface="Arial" panose="020B0604020202020204" pitchFamily="34" charset="0"/>
                        </a:rPr>
                        <a:t>4</a:t>
                      </a:r>
                      <a:endParaRPr lang="en-US" sz="1000" b="1" i="0" u="none" strike="noStrike" dirty="0">
                        <a:solidFill>
                          <a:schemeClr val="bg1"/>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chemeClr val="bg1"/>
                          </a:solidFill>
                          <a:effectLst/>
                          <a:latin typeface="Arial" panose="020B0604020202020204" pitchFamily="34" charset="0"/>
                        </a:rPr>
                        <a:t>5</a:t>
                      </a:r>
                      <a:endParaRPr lang="en-US" sz="1000" b="1" i="0" u="none" strike="noStrike" dirty="0">
                        <a:solidFill>
                          <a:schemeClr val="bg1"/>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chemeClr val="bg1"/>
                          </a:solidFill>
                          <a:effectLst/>
                          <a:latin typeface="Arial" panose="020B0604020202020204" pitchFamily="34" charset="0"/>
                        </a:rPr>
                        <a:t>6</a:t>
                      </a:r>
                      <a:endParaRPr lang="en-US" sz="1000" b="1" i="0" u="none" strike="noStrike" dirty="0">
                        <a:solidFill>
                          <a:schemeClr val="bg1"/>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chemeClr val="bg1"/>
                          </a:solidFill>
                          <a:effectLst/>
                          <a:latin typeface="Arial" panose="020B0604020202020204" pitchFamily="34" charset="0"/>
                        </a:rPr>
                        <a:t>7</a:t>
                      </a:r>
                      <a:endParaRPr lang="en-US" sz="1000" b="1" i="0" u="none" strike="noStrike" dirty="0">
                        <a:solidFill>
                          <a:schemeClr val="bg1"/>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chemeClr val="bg1"/>
                          </a:solidFill>
                          <a:effectLst/>
                          <a:latin typeface="Arial" panose="020B0604020202020204" pitchFamily="34" charset="0"/>
                        </a:rPr>
                        <a:t>8</a:t>
                      </a:r>
                      <a:endParaRPr lang="en-US" sz="1000" b="1" i="0" u="none" strike="noStrike" dirty="0">
                        <a:solidFill>
                          <a:schemeClr val="bg1"/>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extLst>
                  <a:ext uri="{0D108BD9-81ED-4DB2-BD59-A6C34878D82A}">
                    <a16:rowId xmlns:a16="http://schemas.microsoft.com/office/drawing/2014/main" val="2074434373"/>
                  </a:ext>
                </a:extLst>
              </a:tr>
              <a:tr h="445014">
                <a:tc>
                  <a:txBody>
                    <a:bodyPr/>
                    <a:lstStyle/>
                    <a:p>
                      <a:pPr marL="0" indent="53975" algn="l" fontAlgn="b"/>
                      <a:r>
                        <a:rPr lang="en-US" sz="1200" b="0" i="0" u="none" strike="noStrike" dirty="0" smtClean="0">
                          <a:solidFill>
                            <a:srgbClr val="000000"/>
                          </a:solidFill>
                          <a:effectLst/>
                          <a:latin typeface="Arial" panose="020B0604020202020204" pitchFamily="34" charset="0"/>
                        </a:rPr>
                        <a:t>DSG Transmission Service</a:t>
                      </a:r>
                      <a:endParaRPr lang="en-US" sz="1200" b="0" i="0" u="none" strike="noStrike" baseline="0" dirty="0" smtClean="0">
                        <a:solidFill>
                          <a:srgbClr val="000000"/>
                        </a:solidFill>
                        <a:effectLst/>
                        <a:latin typeface="Arial" panose="020B0604020202020204" pitchFamily="34" charset="0"/>
                      </a:endParaRP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chemeClr val="tx2"/>
                          </a:solidFill>
                          <a:effectLst/>
                          <a:latin typeface="Arial" panose="020B0604020202020204" pitchFamily="34" charset="0"/>
                        </a:rPr>
                        <a:t>n/a</a:t>
                      </a:r>
                      <a:endParaRPr lang="en-US" sz="1100" b="0" i="0" u="none" strike="noStrike" dirty="0">
                        <a:solidFill>
                          <a:schemeClr val="tx2"/>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2"/>
                          </a:solidFill>
                          <a:effectLst/>
                          <a:latin typeface="Arial" panose="020B0604020202020204" pitchFamily="34" charset="0"/>
                        </a:rPr>
                        <a:t>n/a</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chemeClr val="tx2"/>
                          </a:solidFill>
                          <a:effectLst/>
                          <a:latin typeface="Arial" panose="020B0604020202020204" pitchFamily="34" charset="0"/>
                        </a:rPr>
                        <a:t>$235</a:t>
                      </a:r>
                      <a:endParaRPr lang="en-US" sz="1100" b="0" i="0" u="none" strike="noStrike" dirty="0">
                        <a:solidFill>
                          <a:schemeClr val="tx2"/>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chemeClr val="tx2"/>
                          </a:solidFill>
                          <a:effectLst/>
                          <a:latin typeface="Arial" panose="020B0604020202020204" pitchFamily="34" charset="0"/>
                        </a:rPr>
                        <a:t>$235</a:t>
                      </a:r>
                      <a:endParaRPr lang="en-US" sz="1100" b="0" i="0" u="none" strike="noStrike" dirty="0">
                        <a:solidFill>
                          <a:schemeClr val="tx2"/>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chemeClr val="tx2"/>
                          </a:solidFill>
                          <a:effectLst/>
                          <a:latin typeface="Arial" panose="020B0604020202020204" pitchFamily="34" charset="0"/>
                        </a:rPr>
                        <a:t>$235</a:t>
                      </a:r>
                      <a:endParaRPr lang="en-US" sz="1100" b="0" i="0" u="none" strike="noStrike" dirty="0">
                        <a:solidFill>
                          <a:schemeClr val="tx2"/>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chemeClr val="tx2"/>
                          </a:solidFill>
                          <a:effectLst/>
                          <a:latin typeface="Arial" panose="020B0604020202020204" pitchFamily="34" charset="0"/>
                        </a:rPr>
                        <a:t>$235</a:t>
                      </a:r>
                      <a:endParaRPr lang="en-US" sz="1100" b="0" i="0" u="none" strike="noStrike" dirty="0">
                        <a:solidFill>
                          <a:schemeClr val="tx2"/>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chemeClr val="tx2"/>
                          </a:solidFill>
                          <a:effectLst/>
                          <a:latin typeface="Arial" panose="020B0604020202020204" pitchFamily="34" charset="0"/>
                        </a:rPr>
                        <a:t>$450</a:t>
                      </a:r>
                      <a:endParaRPr lang="en-US" sz="1100" b="0" i="0" u="none" strike="noStrike" dirty="0">
                        <a:solidFill>
                          <a:schemeClr val="tx2"/>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169389115"/>
                  </a:ext>
                </a:extLst>
              </a:tr>
              <a:tr h="445014">
                <a:tc>
                  <a:txBody>
                    <a:bodyPr/>
                    <a:lstStyle/>
                    <a:p>
                      <a:pPr marL="0" indent="53975" algn="l" fontAlgn="b"/>
                      <a:r>
                        <a:rPr lang="en-US" sz="1200" b="0" i="0" u="none" strike="noStrike" baseline="0" dirty="0" err="1" smtClean="0">
                          <a:solidFill>
                            <a:srgbClr val="000000"/>
                          </a:solidFill>
                          <a:effectLst/>
                          <a:latin typeface="Arial" panose="020B0604020202020204" pitchFamily="34" charset="0"/>
                        </a:rPr>
                        <a:t>Haldex</a:t>
                      </a:r>
                      <a:r>
                        <a:rPr lang="en-US" sz="1200" b="0" i="0" u="none" strike="noStrike" baseline="0" dirty="0" smtClean="0">
                          <a:solidFill>
                            <a:srgbClr val="000000"/>
                          </a:solidFill>
                          <a:effectLst/>
                          <a:latin typeface="Arial" panose="020B0604020202020204" pitchFamily="34" charset="0"/>
                        </a:rPr>
                        <a:t> Oil Service</a:t>
                      </a: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2"/>
                          </a:solidFill>
                          <a:effectLst/>
                          <a:latin typeface="Arial" panose="020B0604020202020204" pitchFamily="34" charset="0"/>
                        </a:rPr>
                        <a:t>n/a</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2"/>
                          </a:solidFill>
                          <a:effectLst/>
                          <a:latin typeface="Arial" panose="020B0604020202020204" pitchFamily="34" charset="0"/>
                        </a:rPr>
                        <a:t>n/a</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chemeClr val="tx2"/>
                          </a:solidFill>
                          <a:effectLst/>
                          <a:latin typeface="Arial" panose="020B0604020202020204" pitchFamily="34" charset="0"/>
                        </a:rPr>
                        <a:t>$98</a:t>
                      </a:r>
                      <a:endParaRPr lang="en-US" sz="1100" b="0" i="0" u="none" strike="noStrike" dirty="0">
                        <a:solidFill>
                          <a:schemeClr val="tx2"/>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2"/>
                          </a:solidFill>
                          <a:effectLst/>
                          <a:latin typeface="Arial" panose="020B0604020202020204" pitchFamily="34" charset="0"/>
                        </a:rPr>
                        <a:t>$98</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2"/>
                          </a:solidFill>
                          <a:effectLst/>
                          <a:latin typeface="Arial" panose="020B0604020202020204" pitchFamily="34" charset="0"/>
                        </a:rPr>
                        <a:t>$98</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2"/>
                          </a:solidFill>
                          <a:effectLst/>
                          <a:latin typeface="Arial" panose="020B0604020202020204" pitchFamily="34" charset="0"/>
                        </a:rPr>
                        <a:t>$98</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2"/>
                          </a:solidFill>
                          <a:effectLst/>
                          <a:latin typeface="Arial" panose="020B0604020202020204" pitchFamily="34" charset="0"/>
                        </a:rPr>
                        <a:t>$187</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9320782"/>
                  </a:ext>
                </a:extLst>
              </a:tr>
            </a:tbl>
          </a:graphicData>
        </a:graphic>
      </p:graphicFrame>
      <p:sp>
        <p:nvSpPr>
          <p:cNvPr id="10" name="TextBox 9"/>
          <p:cNvSpPr txBox="1"/>
          <p:nvPr/>
        </p:nvSpPr>
        <p:spPr>
          <a:xfrm>
            <a:off x="602428" y="1009685"/>
            <a:ext cx="7982174" cy="276999"/>
          </a:xfrm>
          <a:prstGeom prst="rect">
            <a:avLst/>
          </a:prstGeom>
          <a:solidFill>
            <a:schemeClr val="bg1"/>
          </a:solidFill>
        </p:spPr>
        <p:txBody>
          <a:bodyPr wrap="square" rtlCol="0">
            <a:spAutoFit/>
          </a:bodyPr>
          <a:lstStyle/>
          <a:p>
            <a:r>
              <a:rPr lang="pt-BR" sz="1200" b="1" dirty="0">
                <a:solidFill>
                  <a:srgbClr val="141313"/>
                </a:solidFill>
              </a:rPr>
              <a:t>Surcharge </a:t>
            </a:r>
            <a:r>
              <a:rPr lang="pt-BR" sz="1200" b="1" dirty="0" smtClean="0">
                <a:solidFill>
                  <a:srgbClr val="141313"/>
                </a:solidFill>
              </a:rPr>
              <a:t>for </a:t>
            </a:r>
            <a:r>
              <a:rPr lang="pt-BR" sz="1200" b="1" dirty="0" smtClean="0">
                <a:solidFill>
                  <a:schemeClr val="tx2"/>
                </a:solidFill>
              </a:rPr>
              <a:t>Class </a:t>
            </a:r>
            <a:r>
              <a:rPr lang="pt-BR" sz="1200" b="1" dirty="0">
                <a:solidFill>
                  <a:schemeClr val="tx2"/>
                </a:solidFill>
              </a:rPr>
              <a:t>1</a:t>
            </a:r>
            <a:r>
              <a:rPr lang="pt-BR" sz="1200" b="1" dirty="0" smtClean="0">
                <a:solidFill>
                  <a:schemeClr val="tx2"/>
                </a:solidFill>
              </a:rPr>
              <a:t>: </a:t>
            </a:r>
            <a:r>
              <a:rPr lang="pt-BR" sz="1200" dirty="0" smtClean="0">
                <a:solidFill>
                  <a:schemeClr val="tx2"/>
                </a:solidFill>
              </a:rPr>
              <a:t>Beetle</a:t>
            </a:r>
            <a:r>
              <a:rPr lang="pt-BR" sz="1200" dirty="0">
                <a:solidFill>
                  <a:schemeClr val="tx2"/>
                </a:solidFill>
              </a:rPr>
              <a:t>, Beetle Convertible, Golf, Golf GTI, Golf R, Golf SportWagen, Golf Alltrack, Jetta</a:t>
            </a:r>
            <a:r>
              <a:rPr lang="pt-BR" sz="1200" b="1" dirty="0">
                <a:solidFill>
                  <a:schemeClr val="tx2"/>
                </a:solidFill>
              </a:rPr>
              <a:t> </a:t>
            </a:r>
            <a:endParaRPr lang="en-US" sz="1200" dirty="0">
              <a:solidFill>
                <a:schemeClr val="tx2"/>
              </a:solidFill>
            </a:endParaRPr>
          </a:p>
        </p:txBody>
      </p:sp>
    </p:spTree>
    <p:extLst>
      <p:ext uri="{BB962C8B-B14F-4D97-AF65-F5344CB8AC3E}">
        <p14:creationId xmlns:p14="http://schemas.microsoft.com/office/powerpoint/2010/main" val="867875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50288845"/>
              </p:ext>
            </p:extLst>
          </p:nvPr>
        </p:nvGraphicFramePr>
        <p:xfrm>
          <a:off x="2021840" y="1447324"/>
          <a:ext cx="4775200" cy="1619250"/>
        </p:xfrm>
        <a:graphic>
          <a:graphicData uri="http://schemas.openxmlformats.org/drawingml/2006/table">
            <a:tbl>
              <a:tblPr/>
              <a:tblGrid>
                <a:gridCol w="1193800">
                  <a:extLst>
                    <a:ext uri="{9D8B030D-6E8A-4147-A177-3AD203B41FA5}">
                      <a16:colId xmlns:a16="http://schemas.microsoft.com/office/drawing/2014/main" val="3709661134"/>
                    </a:ext>
                  </a:extLst>
                </a:gridCol>
                <a:gridCol w="1193800">
                  <a:extLst>
                    <a:ext uri="{9D8B030D-6E8A-4147-A177-3AD203B41FA5}">
                      <a16:colId xmlns:a16="http://schemas.microsoft.com/office/drawing/2014/main" val="2955569480"/>
                    </a:ext>
                  </a:extLst>
                </a:gridCol>
                <a:gridCol w="1193800">
                  <a:extLst>
                    <a:ext uri="{9D8B030D-6E8A-4147-A177-3AD203B41FA5}">
                      <a16:colId xmlns:a16="http://schemas.microsoft.com/office/drawing/2014/main" val="2602523278"/>
                    </a:ext>
                  </a:extLst>
                </a:gridCol>
                <a:gridCol w="1193800">
                  <a:extLst>
                    <a:ext uri="{9D8B030D-6E8A-4147-A177-3AD203B41FA5}">
                      <a16:colId xmlns:a16="http://schemas.microsoft.com/office/drawing/2014/main" val="1480354417"/>
                    </a:ext>
                  </a:extLst>
                </a:gridCol>
              </a:tblGrid>
              <a:tr h="330200">
                <a:tc>
                  <a:txBody>
                    <a:bodyPr/>
                    <a:lstStyle/>
                    <a:p>
                      <a:pPr algn="ctr" fontAlgn="ctr"/>
                      <a:r>
                        <a:rPr lang="en-US" sz="1000" b="1" i="0" u="none" strike="noStrike" dirty="0">
                          <a:solidFill>
                            <a:srgbClr val="FFFFFF"/>
                          </a:solidFill>
                          <a:effectLst/>
                          <a:latin typeface="Arial" panose="020B0604020202020204" pitchFamily="34" charset="0"/>
                        </a:rPr>
                        <a:t>Maintenance Interval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rgbClr val="FFFFFF"/>
                          </a:solidFill>
                          <a:effectLst/>
                          <a:latin typeface="Arial" panose="020B0604020202020204" pitchFamily="34" charset="0"/>
                        </a:rPr>
                        <a:t>Dealer Cost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rgbClr val="FFFFFF"/>
                          </a:solidFill>
                          <a:effectLst/>
                          <a:latin typeface="Arial" panose="020B0604020202020204" pitchFamily="34" charset="0"/>
                        </a:rPr>
                        <a:t>Retail PPM Price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rgbClr val="FFFFFF"/>
                          </a:solidFill>
                          <a:effectLst/>
                          <a:latin typeface="Arial" panose="020B0604020202020204" pitchFamily="34" charset="0"/>
                        </a:rPr>
                        <a:t>Dealer Markup</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extLst>
                  <a:ext uri="{0D108BD9-81ED-4DB2-BD59-A6C34878D82A}">
                    <a16:rowId xmlns:a16="http://schemas.microsoft.com/office/drawing/2014/main" val="2636996167"/>
                  </a:ext>
                </a:extLst>
              </a:tr>
              <a:tr h="184150">
                <a:tc>
                  <a:txBody>
                    <a:bodyPr/>
                    <a:lstStyle/>
                    <a:p>
                      <a:pPr algn="ctr" fontAlgn="ctr"/>
                      <a:r>
                        <a:rPr lang="en-US" sz="1000" b="0" i="0" u="none" strike="noStrike" dirty="0">
                          <a:solidFill>
                            <a:srgbClr val="000000"/>
                          </a:solidFill>
                          <a:effectLst/>
                          <a:latin typeface="Arial" panose="020B060402020202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$229</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$329</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1100" b="0" i="0" u="none" strike="noStrike" dirty="0">
                          <a:solidFill>
                            <a:srgbClr val="000000"/>
                          </a:solidFill>
                          <a:effectLst/>
                          <a:latin typeface="Calibri" panose="020F0502020204030204" pitchFamily="34" charset="0"/>
                        </a:rPr>
                        <a:t>$100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93284172"/>
                  </a:ext>
                </a:extLst>
              </a:tr>
              <a:tr h="184150">
                <a:tc>
                  <a:txBody>
                    <a:bodyPr/>
                    <a:lstStyle/>
                    <a:p>
                      <a:pPr algn="ctr" fontAlgn="ctr"/>
                      <a:r>
                        <a:rPr lang="en-US" sz="1000" b="0" i="0" u="none" strike="noStrike" dirty="0">
                          <a:solidFill>
                            <a:srgbClr val="000000"/>
                          </a:solidFill>
                          <a:effectLst/>
                          <a:latin typeface="Arial" panose="020B060402020202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$335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$435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6566486"/>
                  </a:ext>
                </a:extLst>
              </a:tr>
              <a:tr h="184150">
                <a:tc>
                  <a:txBody>
                    <a:bodyPr/>
                    <a:lstStyle/>
                    <a:p>
                      <a:pPr algn="ctr" fontAlgn="ctr"/>
                      <a:r>
                        <a:rPr lang="en-US" sz="1000" b="0" i="0" u="none" strike="noStrike" dirty="0">
                          <a:solidFill>
                            <a:srgbClr val="000000"/>
                          </a:solidFill>
                          <a:effectLst/>
                          <a:latin typeface="Arial" panose="020B0604020202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$443</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$593</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algn="ctr" fontAlgn="ctr"/>
                      <a:r>
                        <a:rPr lang="en-US" sz="1100" b="0" i="0" u="none" strike="noStrike" dirty="0" smtClean="0">
                          <a:solidFill>
                            <a:srgbClr val="000000"/>
                          </a:solidFill>
                          <a:effectLst/>
                          <a:latin typeface="Calibri" panose="020F0502020204030204" pitchFamily="34" charset="0"/>
                        </a:rPr>
                        <a:t>$150</a:t>
                      </a: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23616955"/>
                  </a:ext>
                </a:extLst>
              </a:tr>
              <a:tr h="184150">
                <a:tc>
                  <a:txBody>
                    <a:bodyPr/>
                    <a:lstStyle/>
                    <a:p>
                      <a:pPr algn="ctr" fontAlgn="ctr"/>
                      <a:r>
                        <a:rPr lang="en-US" sz="1000" b="0" i="0" u="none" strike="noStrike" dirty="0">
                          <a:solidFill>
                            <a:srgbClr val="000000"/>
                          </a:solidFill>
                          <a:effectLst/>
                          <a:latin typeface="Arial" panose="020B060402020202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$543</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$693</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89667721"/>
                  </a:ext>
                </a:extLst>
              </a:tr>
              <a:tr h="184150">
                <a:tc>
                  <a:txBody>
                    <a:bodyPr/>
                    <a:lstStyle/>
                    <a:p>
                      <a:pPr algn="ctr" fontAlgn="ctr"/>
                      <a:r>
                        <a:rPr lang="en-US" sz="1000" b="0" i="0" u="none" strike="noStrike" dirty="0">
                          <a:solidFill>
                            <a:srgbClr val="000000"/>
                          </a:solidFill>
                          <a:effectLst/>
                          <a:latin typeface="Arial" panose="020B060402020202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$645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$845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rowSpan="3">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rPr>
                        <a:t>$200</a:t>
                      </a:r>
                    </a:p>
                    <a:p>
                      <a:pPr algn="ctr" fontAlgn="ctr"/>
                      <a:r>
                        <a:rPr lang="en-US" sz="1100" b="0" i="0" u="none" strike="noStrike" dirty="0" smtClean="0">
                          <a:solidFill>
                            <a:srgbClr val="000000"/>
                          </a:solidFill>
                          <a:effectLst/>
                          <a:latin typeface="Calibri" panose="020F0502020204030204" pitchFamily="34" charset="0"/>
                        </a:rPr>
                        <a:t> </a:t>
                      </a: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extLst>
                  <a:ext uri="{0D108BD9-81ED-4DB2-BD59-A6C34878D82A}">
                    <a16:rowId xmlns:a16="http://schemas.microsoft.com/office/drawing/2014/main" val="219090362"/>
                  </a:ext>
                </a:extLst>
              </a:tr>
              <a:tr h="184150">
                <a:tc>
                  <a:txBody>
                    <a:bodyPr/>
                    <a:lstStyle/>
                    <a:p>
                      <a:pPr algn="ctr" fontAlgn="ctr"/>
                      <a:r>
                        <a:rPr lang="en-US" sz="1000" b="0" i="0" u="none" strike="noStrike" dirty="0">
                          <a:solidFill>
                            <a:srgbClr val="000000"/>
                          </a:solidFill>
                          <a:effectLst/>
                          <a:latin typeface="Arial" panose="020B0604020202020204" pitchFamily="34" charset="0"/>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$741</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$941</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281388190"/>
                  </a:ext>
                </a:extLst>
              </a:tr>
              <a:tr h="184150">
                <a:tc>
                  <a:txBody>
                    <a:bodyPr/>
                    <a:lstStyle/>
                    <a:p>
                      <a:pPr algn="ctr" fontAlgn="ctr"/>
                      <a:r>
                        <a:rPr lang="en-US" sz="1000" b="0" i="0" u="none" strike="noStrike" dirty="0" smtClean="0">
                          <a:solidFill>
                            <a:srgbClr val="000000"/>
                          </a:solidFill>
                          <a:effectLst/>
                          <a:latin typeface="Arial" panose="020B0604020202020204" pitchFamily="34" charset="0"/>
                        </a:rPr>
                        <a:t>8</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$841</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a:solidFill>
                            <a:srgbClr val="000000"/>
                          </a:solidFill>
                          <a:effectLst/>
                          <a:latin typeface="Arial" panose="020B0604020202020204" pitchFamily="34" charset="0"/>
                        </a:rPr>
                        <a:t>$</a:t>
                      </a:r>
                      <a:r>
                        <a:rPr lang="en-US" sz="1000" b="0" i="0" u="none" strike="noStrike" dirty="0" smtClean="0">
                          <a:solidFill>
                            <a:srgbClr val="000000"/>
                          </a:solidFill>
                          <a:effectLst/>
                          <a:latin typeface="Arial" panose="020B0604020202020204" pitchFamily="34" charset="0"/>
                        </a:rPr>
                        <a:t>1,041</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680674148"/>
                  </a:ext>
                </a:extLst>
              </a:tr>
            </a:tbl>
          </a:graphicData>
        </a:graphic>
      </p:graphicFrame>
      <p:sp>
        <p:nvSpPr>
          <p:cNvPr id="6" name="TextBox 5"/>
          <p:cNvSpPr txBox="1"/>
          <p:nvPr/>
        </p:nvSpPr>
        <p:spPr>
          <a:xfrm>
            <a:off x="3455097" y="1009685"/>
            <a:ext cx="1754578" cy="276999"/>
          </a:xfrm>
          <a:prstGeom prst="rect">
            <a:avLst/>
          </a:prstGeom>
          <a:solidFill>
            <a:schemeClr val="bg1"/>
          </a:solidFill>
        </p:spPr>
        <p:txBody>
          <a:bodyPr wrap="square" rtlCol="0">
            <a:spAutoFit/>
          </a:bodyPr>
          <a:lstStyle/>
          <a:p>
            <a:r>
              <a:rPr lang="pt-BR" sz="1200" b="1" dirty="0">
                <a:solidFill>
                  <a:schemeClr val="tx2"/>
                </a:solidFill>
              </a:rPr>
              <a:t>Class </a:t>
            </a:r>
            <a:r>
              <a:rPr lang="pt-BR" sz="1200" b="1" dirty="0" smtClean="0">
                <a:solidFill>
                  <a:schemeClr val="tx2"/>
                </a:solidFill>
              </a:rPr>
              <a:t>2: Passat </a:t>
            </a:r>
            <a:endParaRPr lang="en-US" sz="1200" dirty="0">
              <a:solidFill>
                <a:schemeClr val="tx2"/>
              </a:solidFill>
            </a:endParaRPr>
          </a:p>
        </p:txBody>
      </p:sp>
      <p:sp>
        <p:nvSpPr>
          <p:cNvPr id="7"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CA" dirty="0" smtClean="0">
                <a:latin typeface="Arial"/>
              </a:rPr>
              <a:t>Pricing and</a:t>
            </a:r>
            <a:r>
              <a:rPr kumimoji="0" lang="en-CA" sz="2500" b="1" i="0" u="none" strike="noStrike" kern="1200" cap="none" spc="0" normalizeH="0" baseline="0" noProof="0" dirty="0" smtClean="0">
                <a:ln>
                  <a:noFill/>
                </a:ln>
                <a:solidFill>
                  <a:srgbClr val="E06821"/>
                </a:solidFill>
                <a:effectLst/>
                <a:uLnTx/>
                <a:uFillTx/>
                <a:latin typeface="Arial"/>
                <a:ea typeface="+mj-ea"/>
                <a:cs typeface="+mj-cs"/>
              </a:rPr>
              <a:t> Markup</a:t>
            </a:r>
            <a:r>
              <a:rPr kumimoji="0" lang="en-CA" sz="2500" b="1" i="0" u="none" strike="noStrike" kern="1200" cap="none" spc="0" normalizeH="0" noProof="0" dirty="0" smtClean="0">
                <a:ln>
                  <a:noFill/>
                </a:ln>
                <a:solidFill>
                  <a:srgbClr val="E06821"/>
                </a:solidFill>
                <a:effectLst/>
                <a:uLnTx/>
                <a:uFillTx/>
                <a:latin typeface="Arial"/>
                <a:ea typeface="+mj-ea"/>
                <a:cs typeface="+mj-cs"/>
              </a:rPr>
              <a:t> – Basic Plan – Class 2</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pic>
        <p:nvPicPr>
          <p:cNvPr id="8" name="Picture 7" descr="SecureDrive_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Tree>
    <p:extLst>
      <p:ext uri="{BB962C8B-B14F-4D97-AF65-F5344CB8AC3E}">
        <p14:creationId xmlns:p14="http://schemas.microsoft.com/office/powerpoint/2010/main" val="3790470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62277013"/>
              </p:ext>
            </p:extLst>
          </p:nvPr>
        </p:nvGraphicFramePr>
        <p:xfrm>
          <a:off x="2021840" y="1447324"/>
          <a:ext cx="4775200" cy="1619250"/>
        </p:xfrm>
        <a:graphic>
          <a:graphicData uri="http://schemas.openxmlformats.org/drawingml/2006/table">
            <a:tbl>
              <a:tblPr/>
              <a:tblGrid>
                <a:gridCol w="1193800">
                  <a:extLst>
                    <a:ext uri="{9D8B030D-6E8A-4147-A177-3AD203B41FA5}">
                      <a16:colId xmlns:a16="http://schemas.microsoft.com/office/drawing/2014/main" val="3709661134"/>
                    </a:ext>
                  </a:extLst>
                </a:gridCol>
                <a:gridCol w="1193800">
                  <a:extLst>
                    <a:ext uri="{9D8B030D-6E8A-4147-A177-3AD203B41FA5}">
                      <a16:colId xmlns:a16="http://schemas.microsoft.com/office/drawing/2014/main" val="2955569480"/>
                    </a:ext>
                  </a:extLst>
                </a:gridCol>
                <a:gridCol w="1193800">
                  <a:extLst>
                    <a:ext uri="{9D8B030D-6E8A-4147-A177-3AD203B41FA5}">
                      <a16:colId xmlns:a16="http://schemas.microsoft.com/office/drawing/2014/main" val="2602523278"/>
                    </a:ext>
                  </a:extLst>
                </a:gridCol>
                <a:gridCol w="1193800">
                  <a:extLst>
                    <a:ext uri="{9D8B030D-6E8A-4147-A177-3AD203B41FA5}">
                      <a16:colId xmlns:a16="http://schemas.microsoft.com/office/drawing/2014/main" val="1480354417"/>
                    </a:ext>
                  </a:extLst>
                </a:gridCol>
              </a:tblGrid>
              <a:tr h="330200">
                <a:tc>
                  <a:txBody>
                    <a:bodyPr/>
                    <a:lstStyle/>
                    <a:p>
                      <a:pPr algn="ctr" fontAlgn="ctr"/>
                      <a:r>
                        <a:rPr lang="en-US" sz="1000" b="1" i="0" u="none" strike="noStrike" dirty="0">
                          <a:solidFill>
                            <a:srgbClr val="FFFFFF"/>
                          </a:solidFill>
                          <a:effectLst/>
                          <a:latin typeface="Arial" panose="020B0604020202020204" pitchFamily="34" charset="0"/>
                        </a:rPr>
                        <a:t>Maintenance Interval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rgbClr val="FFFFFF"/>
                          </a:solidFill>
                          <a:effectLst/>
                          <a:latin typeface="Arial" panose="020B0604020202020204" pitchFamily="34" charset="0"/>
                        </a:rPr>
                        <a:t>Dealer Cost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rgbClr val="FFFFFF"/>
                          </a:solidFill>
                          <a:effectLst/>
                          <a:latin typeface="Arial" panose="020B0604020202020204" pitchFamily="34" charset="0"/>
                        </a:rPr>
                        <a:t>Retail PPM Price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rgbClr val="FFFFFF"/>
                          </a:solidFill>
                          <a:effectLst/>
                          <a:latin typeface="Arial" panose="020B0604020202020204" pitchFamily="34" charset="0"/>
                        </a:rPr>
                        <a:t>Dealer Markup</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extLst>
                  <a:ext uri="{0D108BD9-81ED-4DB2-BD59-A6C34878D82A}">
                    <a16:rowId xmlns:a16="http://schemas.microsoft.com/office/drawing/2014/main" val="2636996167"/>
                  </a:ext>
                </a:extLst>
              </a:tr>
              <a:tr h="184150">
                <a:tc>
                  <a:txBody>
                    <a:bodyPr/>
                    <a:lstStyle/>
                    <a:p>
                      <a:pPr algn="ctr" fontAlgn="ctr"/>
                      <a:r>
                        <a:rPr lang="en-US" sz="1000" b="0" i="0" u="none" strike="noStrike" dirty="0" smtClean="0">
                          <a:solidFill>
                            <a:srgbClr val="000000"/>
                          </a:solidFill>
                          <a:effectLst/>
                          <a:latin typeface="Arial" panose="020B0604020202020204" pitchFamily="34" charset="0"/>
                        </a:rPr>
                        <a:t>2</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$355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$555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1100" b="0" i="0" u="none" strike="noStrike" dirty="0" smtClean="0">
                          <a:solidFill>
                            <a:srgbClr val="000000"/>
                          </a:solidFill>
                          <a:effectLst/>
                          <a:latin typeface="Calibri" panose="020F0502020204030204" pitchFamily="34" charset="0"/>
                        </a:rPr>
                        <a:t>$200 </a:t>
                      </a: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93284172"/>
                  </a:ext>
                </a:extLst>
              </a:tr>
              <a:tr h="184150">
                <a:tc>
                  <a:txBody>
                    <a:bodyPr/>
                    <a:lstStyle/>
                    <a:p>
                      <a:pPr algn="ctr" fontAlgn="ctr"/>
                      <a:r>
                        <a:rPr lang="en-US" sz="1000" b="0" i="0" u="none" strike="noStrike" dirty="0">
                          <a:solidFill>
                            <a:srgbClr val="000000"/>
                          </a:solidFill>
                          <a:effectLst/>
                          <a:latin typeface="Arial" panose="020B060402020202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$492</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$692</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6566486"/>
                  </a:ext>
                </a:extLst>
              </a:tr>
              <a:tr h="184150">
                <a:tc>
                  <a:txBody>
                    <a:bodyPr/>
                    <a:lstStyle/>
                    <a:p>
                      <a:pPr algn="ctr" fontAlgn="ctr"/>
                      <a:r>
                        <a:rPr lang="en-US" sz="1000" b="0" i="0" u="none" strike="noStrike" dirty="0">
                          <a:solidFill>
                            <a:srgbClr val="000000"/>
                          </a:solidFill>
                          <a:effectLst/>
                          <a:latin typeface="Arial" panose="020B0604020202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$868</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$1,168</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algn="ctr" fontAlgn="ctr"/>
                      <a:r>
                        <a:rPr lang="en-US" sz="1100" b="0" i="0" u="none" strike="noStrike" dirty="0" smtClean="0">
                          <a:solidFill>
                            <a:srgbClr val="000000"/>
                          </a:solidFill>
                          <a:effectLst/>
                          <a:latin typeface="Calibri" panose="020F0502020204030204" pitchFamily="34" charset="0"/>
                        </a:rPr>
                        <a:t>$300</a:t>
                      </a: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23616955"/>
                  </a:ext>
                </a:extLst>
              </a:tr>
              <a:tr h="184150">
                <a:tc>
                  <a:txBody>
                    <a:bodyPr/>
                    <a:lstStyle/>
                    <a:p>
                      <a:pPr algn="ctr" fontAlgn="ctr"/>
                      <a:r>
                        <a:rPr lang="en-US" sz="1000" b="0" i="0" u="none" strike="noStrike" dirty="0">
                          <a:solidFill>
                            <a:srgbClr val="000000"/>
                          </a:solidFill>
                          <a:effectLst/>
                          <a:latin typeface="Arial" panose="020B060402020202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$997</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$1,297</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89667721"/>
                  </a:ext>
                </a:extLst>
              </a:tr>
              <a:tr h="184150">
                <a:tc>
                  <a:txBody>
                    <a:bodyPr/>
                    <a:lstStyle/>
                    <a:p>
                      <a:pPr algn="ctr" fontAlgn="ctr"/>
                      <a:r>
                        <a:rPr lang="en-US" sz="1000" b="0" i="0" u="none" strike="noStrike" dirty="0">
                          <a:solidFill>
                            <a:srgbClr val="000000"/>
                          </a:solidFill>
                          <a:effectLst/>
                          <a:latin typeface="Arial" panose="020B060402020202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$1,212</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$1,612</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rowSpan="3">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rPr>
                        <a:t>$400</a:t>
                      </a:r>
                    </a:p>
                    <a:p>
                      <a:pPr algn="ctr" fontAlgn="ctr"/>
                      <a:r>
                        <a:rPr lang="en-US" sz="1100" b="0" i="0" u="none" strike="noStrike" dirty="0" smtClean="0">
                          <a:solidFill>
                            <a:srgbClr val="000000"/>
                          </a:solidFill>
                          <a:effectLst/>
                          <a:latin typeface="Calibri" panose="020F0502020204030204" pitchFamily="34" charset="0"/>
                        </a:rPr>
                        <a:t> </a:t>
                      </a: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extLst>
                  <a:ext uri="{0D108BD9-81ED-4DB2-BD59-A6C34878D82A}">
                    <a16:rowId xmlns:a16="http://schemas.microsoft.com/office/drawing/2014/main" val="219090362"/>
                  </a:ext>
                </a:extLst>
              </a:tr>
              <a:tr h="184150">
                <a:tc>
                  <a:txBody>
                    <a:bodyPr/>
                    <a:lstStyle/>
                    <a:p>
                      <a:pPr algn="ctr" fontAlgn="ctr"/>
                      <a:r>
                        <a:rPr lang="en-US" sz="1000" b="0" i="0" u="none" strike="noStrike" dirty="0">
                          <a:solidFill>
                            <a:srgbClr val="000000"/>
                          </a:solidFill>
                          <a:effectLst/>
                          <a:latin typeface="Arial" panose="020B0604020202020204" pitchFamily="34" charset="0"/>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$1,335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$1,735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281388190"/>
                  </a:ext>
                </a:extLst>
              </a:tr>
              <a:tr h="184150">
                <a:tc>
                  <a:txBody>
                    <a:bodyPr/>
                    <a:lstStyle/>
                    <a:p>
                      <a:pPr algn="ctr" fontAlgn="ctr"/>
                      <a:r>
                        <a:rPr lang="en-US" sz="1000" b="0" i="0" u="none" strike="noStrike" dirty="0" smtClean="0">
                          <a:solidFill>
                            <a:srgbClr val="000000"/>
                          </a:solidFill>
                          <a:effectLst/>
                          <a:latin typeface="Arial" panose="020B0604020202020204" pitchFamily="34" charset="0"/>
                        </a:rPr>
                        <a:t>8</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$1,679</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$2,079</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680674148"/>
                  </a:ext>
                </a:extLst>
              </a:tr>
            </a:tbl>
          </a:graphicData>
        </a:graphic>
      </p:graphicFrame>
      <p:sp>
        <p:nvSpPr>
          <p:cNvPr id="7"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CA" dirty="0" smtClean="0">
                <a:latin typeface="Arial"/>
              </a:rPr>
              <a:t>Pricing and</a:t>
            </a:r>
            <a:r>
              <a:rPr kumimoji="0" lang="en-CA" sz="2500" b="1" i="0" u="none" strike="noStrike" kern="1200" cap="none" spc="0" normalizeH="0" baseline="0" noProof="0" dirty="0" smtClean="0">
                <a:ln>
                  <a:noFill/>
                </a:ln>
                <a:solidFill>
                  <a:srgbClr val="E06821"/>
                </a:solidFill>
                <a:effectLst/>
                <a:uLnTx/>
                <a:uFillTx/>
                <a:latin typeface="Arial"/>
                <a:ea typeface="+mj-ea"/>
                <a:cs typeface="+mj-cs"/>
              </a:rPr>
              <a:t> Markup</a:t>
            </a:r>
            <a:r>
              <a:rPr kumimoji="0" lang="en-CA" sz="2500" b="1" i="0" u="none" strike="noStrike" kern="1200" cap="none" spc="0" normalizeH="0" noProof="0" dirty="0" smtClean="0">
                <a:ln>
                  <a:noFill/>
                </a:ln>
                <a:solidFill>
                  <a:srgbClr val="E06821"/>
                </a:solidFill>
                <a:effectLst/>
                <a:uLnTx/>
                <a:uFillTx/>
                <a:latin typeface="Arial"/>
                <a:ea typeface="+mj-ea"/>
                <a:cs typeface="+mj-cs"/>
              </a:rPr>
              <a:t> – Plus Plan – Class 2</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pic>
        <p:nvPicPr>
          <p:cNvPr id="8" name="Picture 7" descr="SecureDrive_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
        <p:nvSpPr>
          <p:cNvPr id="9" name="TextBox 8"/>
          <p:cNvSpPr txBox="1"/>
          <p:nvPr/>
        </p:nvSpPr>
        <p:spPr>
          <a:xfrm>
            <a:off x="3455097" y="1009685"/>
            <a:ext cx="1754578" cy="276999"/>
          </a:xfrm>
          <a:prstGeom prst="rect">
            <a:avLst/>
          </a:prstGeom>
          <a:solidFill>
            <a:schemeClr val="bg1"/>
          </a:solidFill>
        </p:spPr>
        <p:txBody>
          <a:bodyPr wrap="square" rtlCol="0">
            <a:spAutoFit/>
          </a:bodyPr>
          <a:lstStyle/>
          <a:p>
            <a:r>
              <a:rPr lang="pt-BR" sz="1200" b="1" dirty="0">
                <a:solidFill>
                  <a:schemeClr val="tx2"/>
                </a:solidFill>
              </a:rPr>
              <a:t>Class </a:t>
            </a:r>
            <a:r>
              <a:rPr lang="pt-BR" sz="1200" b="1" dirty="0" smtClean="0">
                <a:solidFill>
                  <a:schemeClr val="tx2"/>
                </a:solidFill>
              </a:rPr>
              <a:t>2: Passat </a:t>
            </a:r>
            <a:endParaRPr lang="en-US" sz="1200" dirty="0">
              <a:solidFill>
                <a:schemeClr val="tx2"/>
              </a:solidFill>
            </a:endParaRPr>
          </a:p>
        </p:txBody>
      </p:sp>
    </p:spTree>
    <p:extLst>
      <p:ext uri="{BB962C8B-B14F-4D97-AF65-F5344CB8AC3E}">
        <p14:creationId xmlns:p14="http://schemas.microsoft.com/office/powerpoint/2010/main" val="3184127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CA" dirty="0" smtClean="0">
                <a:latin typeface="Arial"/>
              </a:rPr>
              <a:t>Pricing and</a:t>
            </a:r>
            <a:r>
              <a:rPr kumimoji="0" lang="en-CA" sz="2500" b="1" i="0" u="none" strike="noStrike" kern="1200" cap="none" spc="0" normalizeH="0" baseline="0" noProof="0" dirty="0" smtClean="0">
                <a:ln>
                  <a:noFill/>
                </a:ln>
                <a:solidFill>
                  <a:srgbClr val="E06821"/>
                </a:solidFill>
                <a:effectLst/>
                <a:uLnTx/>
                <a:uFillTx/>
                <a:latin typeface="Arial"/>
                <a:ea typeface="+mj-ea"/>
                <a:cs typeface="+mj-cs"/>
              </a:rPr>
              <a:t> Markup</a:t>
            </a:r>
            <a:r>
              <a:rPr kumimoji="0" lang="en-CA" sz="2500" b="1" i="0" u="none" strike="noStrike" kern="1200" cap="none" spc="0" normalizeH="0" noProof="0" dirty="0" smtClean="0">
                <a:ln>
                  <a:noFill/>
                </a:ln>
                <a:solidFill>
                  <a:srgbClr val="E06821"/>
                </a:solidFill>
                <a:effectLst/>
                <a:uLnTx/>
                <a:uFillTx/>
                <a:latin typeface="Arial"/>
                <a:ea typeface="+mj-ea"/>
                <a:cs typeface="+mj-cs"/>
              </a:rPr>
              <a:t> – Additional </a:t>
            </a:r>
            <a:r>
              <a:rPr lang="en-CA" dirty="0" smtClean="0">
                <a:latin typeface="Arial"/>
              </a:rPr>
              <a:t>Option</a:t>
            </a:r>
            <a:r>
              <a:rPr kumimoji="0" lang="en-CA" sz="2500" b="1" i="0" u="none" strike="noStrike" kern="1200" cap="none" spc="0" normalizeH="0" noProof="0" dirty="0" smtClean="0">
                <a:ln>
                  <a:noFill/>
                </a:ln>
                <a:solidFill>
                  <a:srgbClr val="E06821"/>
                </a:solidFill>
                <a:effectLst/>
                <a:uLnTx/>
                <a:uFillTx/>
                <a:latin typeface="Arial"/>
                <a:ea typeface="+mj-ea"/>
                <a:cs typeface="+mj-cs"/>
              </a:rPr>
              <a:t> – Class 2</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pic>
        <p:nvPicPr>
          <p:cNvPr id="8" name="Picture 7" descr="SecureDrive_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905161030"/>
              </p:ext>
            </p:extLst>
          </p:nvPr>
        </p:nvGraphicFramePr>
        <p:xfrm>
          <a:off x="1206074" y="1604561"/>
          <a:ext cx="6757946" cy="707940"/>
        </p:xfrm>
        <a:graphic>
          <a:graphicData uri="http://schemas.openxmlformats.org/drawingml/2006/table">
            <a:tbl>
              <a:tblPr/>
              <a:tblGrid>
                <a:gridCol w="3561613">
                  <a:extLst>
                    <a:ext uri="{9D8B030D-6E8A-4147-A177-3AD203B41FA5}">
                      <a16:colId xmlns:a16="http://schemas.microsoft.com/office/drawing/2014/main" val="2666811062"/>
                    </a:ext>
                  </a:extLst>
                </a:gridCol>
                <a:gridCol w="456619">
                  <a:extLst>
                    <a:ext uri="{9D8B030D-6E8A-4147-A177-3AD203B41FA5}">
                      <a16:colId xmlns:a16="http://schemas.microsoft.com/office/drawing/2014/main" val="977953438"/>
                    </a:ext>
                  </a:extLst>
                </a:gridCol>
                <a:gridCol w="456619">
                  <a:extLst>
                    <a:ext uri="{9D8B030D-6E8A-4147-A177-3AD203B41FA5}">
                      <a16:colId xmlns:a16="http://schemas.microsoft.com/office/drawing/2014/main" val="258389790"/>
                    </a:ext>
                  </a:extLst>
                </a:gridCol>
                <a:gridCol w="456619">
                  <a:extLst>
                    <a:ext uri="{9D8B030D-6E8A-4147-A177-3AD203B41FA5}">
                      <a16:colId xmlns:a16="http://schemas.microsoft.com/office/drawing/2014/main" val="2972953139"/>
                    </a:ext>
                  </a:extLst>
                </a:gridCol>
                <a:gridCol w="456619">
                  <a:extLst>
                    <a:ext uri="{9D8B030D-6E8A-4147-A177-3AD203B41FA5}">
                      <a16:colId xmlns:a16="http://schemas.microsoft.com/office/drawing/2014/main" val="2028613845"/>
                    </a:ext>
                  </a:extLst>
                </a:gridCol>
                <a:gridCol w="456619">
                  <a:extLst>
                    <a:ext uri="{9D8B030D-6E8A-4147-A177-3AD203B41FA5}">
                      <a16:colId xmlns:a16="http://schemas.microsoft.com/office/drawing/2014/main" val="756370656"/>
                    </a:ext>
                  </a:extLst>
                </a:gridCol>
                <a:gridCol w="456619">
                  <a:extLst>
                    <a:ext uri="{9D8B030D-6E8A-4147-A177-3AD203B41FA5}">
                      <a16:colId xmlns:a16="http://schemas.microsoft.com/office/drawing/2014/main" val="3744027307"/>
                    </a:ext>
                  </a:extLst>
                </a:gridCol>
                <a:gridCol w="456619">
                  <a:extLst>
                    <a:ext uri="{9D8B030D-6E8A-4147-A177-3AD203B41FA5}">
                      <a16:colId xmlns:a16="http://schemas.microsoft.com/office/drawing/2014/main" val="777934182"/>
                    </a:ext>
                  </a:extLst>
                </a:gridCol>
              </a:tblGrid>
              <a:tr h="262926">
                <a:tc>
                  <a:txBody>
                    <a:bodyPr/>
                    <a:lstStyle/>
                    <a:p>
                      <a:pPr marL="174625" indent="-120650" algn="l" fontAlgn="b"/>
                      <a:r>
                        <a:rPr lang="en-US" sz="1100" b="1" i="0" u="none" strike="noStrike" dirty="0" smtClean="0">
                          <a:solidFill>
                            <a:schemeClr val="bg1"/>
                          </a:solidFill>
                          <a:effectLst/>
                          <a:latin typeface="Arial" panose="020B0604020202020204" pitchFamily="34" charset="0"/>
                        </a:rPr>
                        <a:t>Option</a:t>
                      </a:r>
                      <a:endParaRPr lang="en-US" sz="1100" b="1" i="0" u="none" strike="noStrike" dirty="0">
                        <a:solidFill>
                          <a:schemeClr val="bg1"/>
                        </a:solidFill>
                        <a:effectLst/>
                        <a:latin typeface="Arial" panose="020B0604020202020204" pitchFamily="34" charset="0"/>
                      </a:endParaRPr>
                    </a:p>
                  </a:txBody>
                  <a:tcPr marL="5443" marR="5443" marT="544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chemeClr val="bg1"/>
                          </a:solidFill>
                          <a:effectLst/>
                          <a:latin typeface="Arial" panose="020B0604020202020204" pitchFamily="34" charset="0"/>
                        </a:rPr>
                        <a:t>2</a:t>
                      </a:r>
                      <a:endParaRPr lang="en-US" sz="1000" b="1" i="0" u="none" strike="noStrike" dirty="0">
                        <a:solidFill>
                          <a:schemeClr val="bg1"/>
                        </a:solidFill>
                        <a:effectLst/>
                        <a:latin typeface="Arial" panose="020B0604020202020204" pitchFamily="34" charset="0"/>
                      </a:endParaRPr>
                    </a:p>
                  </a:txBody>
                  <a:tcPr marL="5443" marR="5443" marT="544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chemeClr val="bg1"/>
                          </a:solidFill>
                          <a:effectLst/>
                          <a:latin typeface="Arial" panose="020B0604020202020204" pitchFamily="34" charset="0"/>
                        </a:rPr>
                        <a:t>3</a:t>
                      </a:r>
                      <a:endParaRPr lang="en-US" sz="1000" b="1" i="0" u="none" strike="noStrike" dirty="0">
                        <a:solidFill>
                          <a:schemeClr val="bg1"/>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chemeClr val="bg1"/>
                          </a:solidFill>
                          <a:effectLst/>
                          <a:latin typeface="Arial" panose="020B0604020202020204" pitchFamily="34" charset="0"/>
                        </a:rPr>
                        <a:t>4</a:t>
                      </a:r>
                      <a:endParaRPr lang="en-US" sz="1000" b="1" i="0" u="none" strike="noStrike" dirty="0">
                        <a:solidFill>
                          <a:schemeClr val="bg1"/>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chemeClr val="bg1"/>
                          </a:solidFill>
                          <a:effectLst/>
                          <a:latin typeface="Arial" panose="020B0604020202020204" pitchFamily="34" charset="0"/>
                        </a:rPr>
                        <a:t>5</a:t>
                      </a:r>
                      <a:endParaRPr lang="en-US" sz="1000" b="1" i="0" u="none" strike="noStrike" dirty="0">
                        <a:solidFill>
                          <a:schemeClr val="bg1"/>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chemeClr val="bg1"/>
                          </a:solidFill>
                          <a:effectLst/>
                          <a:latin typeface="Arial" panose="020B0604020202020204" pitchFamily="34" charset="0"/>
                        </a:rPr>
                        <a:t>6</a:t>
                      </a:r>
                      <a:endParaRPr lang="en-US" sz="1000" b="1" i="0" u="none" strike="noStrike" dirty="0">
                        <a:solidFill>
                          <a:schemeClr val="bg1"/>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chemeClr val="bg1"/>
                          </a:solidFill>
                          <a:effectLst/>
                          <a:latin typeface="Arial" panose="020B0604020202020204" pitchFamily="34" charset="0"/>
                        </a:rPr>
                        <a:t>7</a:t>
                      </a:r>
                      <a:endParaRPr lang="en-US" sz="1000" b="1" i="0" u="none" strike="noStrike" dirty="0">
                        <a:solidFill>
                          <a:schemeClr val="bg1"/>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chemeClr val="bg1"/>
                          </a:solidFill>
                          <a:effectLst/>
                          <a:latin typeface="Arial" panose="020B0604020202020204" pitchFamily="34" charset="0"/>
                        </a:rPr>
                        <a:t>8</a:t>
                      </a:r>
                      <a:endParaRPr lang="en-US" sz="1000" b="1" i="0" u="none" strike="noStrike" dirty="0">
                        <a:solidFill>
                          <a:schemeClr val="bg1"/>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extLst>
                  <a:ext uri="{0D108BD9-81ED-4DB2-BD59-A6C34878D82A}">
                    <a16:rowId xmlns:a16="http://schemas.microsoft.com/office/drawing/2014/main" val="2074434373"/>
                  </a:ext>
                </a:extLst>
              </a:tr>
              <a:tr h="445014">
                <a:tc>
                  <a:txBody>
                    <a:bodyPr/>
                    <a:lstStyle/>
                    <a:p>
                      <a:pPr marL="0" indent="53975" algn="l" fontAlgn="b"/>
                      <a:r>
                        <a:rPr lang="en-US" sz="1200" b="0" i="0" u="none" strike="noStrike" dirty="0" smtClean="0">
                          <a:solidFill>
                            <a:srgbClr val="000000"/>
                          </a:solidFill>
                          <a:effectLst/>
                          <a:latin typeface="Arial" panose="020B0604020202020204" pitchFamily="34" charset="0"/>
                        </a:rPr>
                        <a:t>DSG Transmission Service</a:t>
                      </a:r>
                      <a:endParaRPr lang="en-US" sz="1200" b="0" i="0" u="none" strike="noStrike" baseline="0" dirty="0" smtClean="0">
                        <a:solidFill>
                          <a:srgbClr val="000000"/>
                        </a:solidFill>
                        <a:effectLst/>
                        <a:latin typeface="Arial" panose="020B0604020202020204" pitchFamily="34" charset="0"/>
                      </a:endParaRP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chemeClr val="tx2"/>
                          </a:solidFill>
                          <a:effectLst/>
                          <a:latin typeface="Arial" panose="020B0604020202020204" pitchFamily="34" charset="0"/>
                        </a:rPr>
                        <a:t>n/a</a:t>
                      </a:r>
                      <a:endParaRPr lang="en-US" sz="1100" b="0" i="0" u="none" strike="noStrike" dirty="0">
                        <a:solidFill>
                          <a:schemeClr val="tx2"/>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2"/>
                          </a:solidFill>
                          <a:effectLst/>
                          <a:latin typeface="Arial" panose="020B0604020202020204" pitchFamily="34" charset="0"/>
                        </a:rPr>
                        <a:t>n/a</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chemeClr val="tx2"/>
                          </a:solidFill>
                          <a:effectLst/>
                          <a:latin typeface="Arial" panose="020B0604020202020204" pitchFamily="34" charset="0"/>
                        </a:rPr>
                        <a:t>$274</a:t>
                      </a:r>
                      <a:endParaRPr lang="en-US" sz="1100" b="0" i="0" u="none" strike="noStrike" dirty="0">
                        <a:solidFill>
                          <a:schemeClr val="tx2"/>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chemeClr val="tx2"/>
                          </a:solidFill>
                          <a:effectLst/>
                          <a:latin typeface="Arial" panose="020B0604020202020204" pitchFamily="34" charset="0"/>
                        </a:rPr>
                        <a:t>$274</a:t>
                      </a:r>
                      <a:endParaRPr lang="en-US" sz="1100" b="0" i="0" u="none" strike="noStrike" dirty="0">
                        <a:solidFill>
                          <a:schemeClr val="tx2"/>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chemeClr val="tx2"/>
                          </a:solidFill>
                          <a:effectLst/>
                          <a:latin typeface="Arial" panose="020B0604020202020204" pitchFamily="34" charset="0"/>
                        </a:rPr>
                        <a:t>$274</a:t>
                      </a:r>
                      <a:endParaRPr lang="en-US" sz="1100" b="0" i="0" u="none" strike="noStrike" dirty="0">
                        <a:solidFill>
                          <a:schemeClr val="tx2"/>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chemeClr val="tx2"/>
                          </a:solidFill>
                          <a:effectLst/>
                          <a:latin typeface="Arial" panose="020B0604020202020204" pitchFamily="34" charset="0"/>
                        </a:rPr>
                        <a:t>$274</a:t>
                      </a:r>
                      <a:endParaRPr lang="en-US" sz="1100" b="0" i="0" u="none" strike="noStrike" dirty="0">
                        <a:solidFill>
                          <a:schemeClr val="tx2"/>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chemeClr val="tx2"/>
                          </a:solidFill>
                          <a:effectLst/>
                          <a:latin typeface="Arial" panose="020B0604020202020204" pitchFamily="34" charset="0"/>
                        </a:rPr>
                        <a:t>$524</a:t>
                      </a:r>
                      <a:endParaRPr lang="en-US" sz="1100" b="0" i="0" u="none" strike="noStrike" dirty="0">
                        <a:solidFill>
                          <a:schemeClr val="tx2"/>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169389115"/>
                  </a:ext>
                </a:extLst>
              </a:tr>
            </a:tbl>
          </a:graphicData>
        </a:graphic>
      </p:graphicFrame>
      <p:sp>
        <p:nvSpPr>
          <p:cNvPr id="9" name="TextBox 8"/>
          <p:cNvSpPr txBox="1"/>
          <p:nvPr/>
        </p:nvSpPr>
        <p:spPr>
          <a:xfrm>
            <a:off x="3087444" y="1009685"/>
            <a:ext cx="2463501" cy="276999"/>
          </a:xfrm>
          <a:prstGeom prst="rect">
            <a:avLst/>
          </a:prstGeom>
          <a:solidFill>
            <a:schemeClr val="bg1"/>
          </a:solidFill>
        </p:spPr>
        <p:txBody>
          <a:bodyPr wrap="square" rtlCol="0">
            <a:spAutoFit/>
          </a:bodyPr>
          <a:lstStyle/>
          <a:p>
            <a:r>
              <a:rPr lang="pt-BR" sz="1200" b="1" dirty="0">
                <a:solidFill>
                  <a:srgbClr val="141313"/>
                </a:solidFill>
              </a:rPr>
              <a:t>Surcharge for </a:t>
            </a:r>
            <a:r>
              <a:rPr lang="pt-BR" sz="1200" b="1" dirty="0" smtClean="0">
                <a:solidFill>
                  <a:schemeClr val="tx2"/>
                </a:solidFill>
              </a:rPr>
              <a:t>Class 2: Passat </a:t>
            </a:r>
            <a:endParaRPr lang="en-US" sz="1200" dirty="0">
              <a:solidFill>
                <a:schemeClr val="tx2"/>
              </a:solidFill>
            </a:endParaRPr>
          </a:p>
        </p:txBody>
      </p:sp>
    </p:spTree>
    <p:extLst>
      <p:ext uri="{BB962C8B-B14F-4D97-AF65-F5344CB8AC3E}">
        <p14:creationId xmlns:p14="http://schemas.microsoft.com/office/powerpoint/2010/main" val="2465689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03991974"/>
              </p:ext>
            </p:extLst>
          </p:nvPr>
        </p:nvGraphicFramePr>
        <p:xfrm>
          <a:off x="2021840" y="1447324"/>
          <a:ext cx="4775200" cy="1619250"/>
        </p:xfrm>
        <a:graphic>
          <a:graphicData uri="http://schemas.openxmlformats.org/drawingml/2006/table">
            <a:tbl>
              <a:tblPr/>
              <a:tblGrid>
                <a:gridCol w="1193800">
                  <a:extLst>
                    <a:ext uri="{9D8B030D-6E8A-4147-A177-3AD203B41FA5}">
                      <a16:colId xmlns:a16="http://schemas.microsoft.com/office/drawing/2014/main" val="3709661134"/>
                    </a:ext>
                  </a:extLst>
                </a:gridCol>
                <a:gridCol w="1193800">
                  <a:extLst>
                    <a:ext uri="{9D8B030D-6E8A-4147-A177-3AD203B41FA5}">
                      <a16:colId xmlns:a16="http://schemas.microsoft.com/office/drawing/2014/main" val="2955569480"/>
                    </a:ext>
                  </a:extLst>
                </a:gridCol>
                <a:gridCol w="1193800">
                  <a:extLst>
                    <a:ext uri="{9D8B030D-6E8A-4147-A177-3AD203B41FA5}">
                      <a16:colId xmlns:a16="http://schemas.microsoft.com/office/drawing/2014/main" val="2602523278"/>
                    </a:ext>
                  </a:extLst>
                </a:gridCol>
                <a:gridCol w="1193800">
                  <a:extLst>
                    <a:ext uri="{9D8B030D-6E8A-4147-A177-3AD203B41FA5}">
                      <a16:colId xmlns:a16="http://schemas.microsoft.com/office/drawing/2014/main" val="1480354417"/>
                    </a:ext>
                  </a:extLst>
                </a:gridCol>
              </a:tblGrid>
              <a:tr h="330200">
                <a:tc>
                  <a:txBody>
                    <a:bodyPr/>
                    <a:lstStyle/>
                    <a:p>
                      <a:pPr algn="ctr" fontAlgn="ctr"/>
                      <a:r>
                        <a:rPr lang="en-US" sz="1000" b="1" i="0" u="none" strike="noStrike" dirty="0">
                          <a:solidFill>
                            <a:srgbClr val="FFFFFF"/>
                          </a:solidFill>
                          <a:effectLst/>
                          <a:latin typeface="Arial" panose="020B0604020202020204" pitchFamily="34" charset="0"/>
                        </a:rPr>
                        <a:t>Maintenance Interval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rgbClr val="FFFFFF"/>
                          </a:solidFill>
                          <a:effectLst/>
                          <a:latin typeface="Arial" panose="020B0604020202020204" pitchFamily="34" charset="0"/>
                        </a:rPr>
                        <a:t>Dealer Cost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rgbClr val="FFFFFF"/>
                          </a:solidFill>
                          <a:effectLst/>
                          <a:latin typeface="Arial" panose="020B0604020202020204" pitchFamily="34" charset="0"/>
                        </a:rPr>
                        <a:t>Retail PPM Price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rgbClr val="FFFFFF"/>
                          </a:solidFill>
                          <a:effectLst/>
                          <a:latin typeface="Arial" panose="020B0604020202020204" pitchFamily="34" charset="0"/>
                        </a:rPr>
                        <a:t>Dealer Markup</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extLst>
                  <a:ext uri="{0D108BD9-81ED-4DB2-BD59-A6C34878D82A}">
                    <a16:rowId xmlns:a16="http://schemas.microsoft.com/office/drawing/2014/main" val="2636996167"/>
                  </a:ext>
                </a:extLst>
              </a:tr>
              <a:tr h="184150">
                <a:tc>
                  <a:txBody>
                    <a:bodyPr/>
                    <a:lstStyle/>
                    <a:p>
                      <a:pPr algn="ctr" fontAlgn="ctr"/>
                      <a:r>
                        <a:rPr lang="en-US" sz="1000" b="0" i="0" u="none" strike="noStrike" dirty="0">
                          <a:solidFill>
                            <a:srgbClr val="000000"/>
                          </a:solidFill>
                          <a:effectLst/>
                          <a:latin typeface="Arial" panose="020B060402020202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$253</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$353</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1100" b="0" i="0" u="none" strike="noStrike" dirty="0">
                          <a:solidFill>
                            <a:srgbClr val="000000"/>
                          </a:solidFill>
                          <a:effectLst/>
                          <a:latin typeface="Calibri" panose="020F0502020204030204" pitchFamily="34" charset="0"/>
                        </a:rPr>
                        <a:t>$100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93284172"/>
                  </a:ext>
                </a:extLst>
              </a:tr>
              <a:tr h="184150">
                <a:tc>
                  <a:txBody>
                    <a:bodyPr/>
                    <a:lstStyle/>
                    <a:p>
                      <a:pPr algn="ctr" fontAlgn="ctr"/>
                      <a:r>
                        <a:rPr lang="en-US" sz="1000" b="0" i="0" u="none" strike="noStrike" dirty="0">
                          <a:solidFill>
                            <a:srgbClr val="000000"/>
                          </a:solidFill>
                          <a:effectLst/>
                          <a:latin typeface="Arial" panose="020B060402020202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$371</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$471</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6566486"/>
                  </a:ext>
                </a:extLst>
              </a:tr>
              <a:tr h="184150">
                <a:tc>
                  <a:txBody>
                    <a:bodyPr/>
                    <a:lstStyle/>
                    <a:p>
                      <a:pPr algn="ctr" fontAlgn="ctr"/>
                      <a:r>
                        <a:rPr lang="en-US" sz="1000" b="0" i="0" u="none" strike="noStrike" dirty="0">
                          <a:solidFill>
                            <a:srgbClr val="000000"/>
                          </a:solidFill>
                          <a:effectLst/>
                          <a:latin typeface="Arial" panose="020B0604020202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$491</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$641</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algn="ctr" fontAlgn="ctr"/>
                      <a:r>
                        <a:rPr lang="en-US" sz="1100" b="0" i="0" u="none" strike="noStrike" dirty="0" smtClean="0">
                          <a:solidFill>
                            <a:srgbClr val="000000"/>
                          </a:solidFill>
                          <a:effectLst/>
                          <a:latin typeface="Calibri" panose="020F0502020204030204" pitchFamily="34" charset="0"/>
                        </a:rPr>
                        <a:t>$150</a:t>
                      </a: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23616955"/>
                  </a:ext>
                </a:extLst>
              </a:tr>
              <a:tr h="184150">
                <a:tc>
                  <a:txBody>
                    <a:bodyPr/>
                    <a:lstStyle/>
                    <a:p>
                      <a:pPr algn="ctr" fontAlgn="ctr"/>
                      <a:r>
                        <a:rPr lang="en-US" sz="1000" b="0" i="0" u="none" strike="noStrike" dirty="0">
                          <a:solidFill>
                            <a:srgbClr val="000000"/>
                          </a:solidFill>
                          <a:effectLst/>
                          <a:latin typeface="Arial" panose="020B060402020202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$602</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$752</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89667721"/>
                  </a:ext>
                </a:extLst>
              </a:tr>
              <a:tr h="184150">
                <a:tc>
                  <a:txBody>
                    <a:bodyPr/>
                    <a:lstStyle/>
                    <a:p>
                      <a:pPr algn="ctr" fontAlgn="ctr"/>
                      <a:r>
                        <a:rPr lang="en-US" sz="1000" b="0" i="0" u="none" strike="noStrike" dirty="0">
                          <a:solidFill>
                            <a:srgbClr val="000000"/>
                          </a:solidFill>
                          <a:effectLst/>
                          <a:latin typeface="Arial" panose="020B060402020202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$715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$915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rowSpan="3">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rPr>
                        <a:t>$200</a:t>
                      </a:r>
                    </a:p>
                    <a:p>
                      <a:pPr algn="ctr" fontAlgn="ctr"/>
                      <a:r>
                        <a:rPr lang="en-US" sz="1100" b="0" i="0" u="none" strike="noStrike" dirty="0" smtClean="0">
                          <a:solidFill>
                            <a:srgbClr val="000000"/>
                          </a:solidFill>
                          <a:effectLst/>
                          <a:latin typeface="Calibri" panose="020F0502020204030204" pitchFamily="34" charset="0"/>
                        </a:rPr>
                        <a:t> </a:t>
                      </a: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extLst>
                  <a:ext uri="{0D108BD9-81ED-4DB2-BD59-A6C34878D82A}">
                    <a16:rowId xmlns:a16="http://schemas.microsoft.com/office/drawing/2014/main" val="219090362"/>
                  </a:ext>
                </a:extLst>
              </a:tr>
              <a:tr h="184150">
                <a:tc>
                  <a:txBody>
                    <a:bodyPr/>
                    <a:lstStyle/>
                    <a:p>
                      <a:pPr algn="ctr" fontAlgn="ctr"/>
                      <a:r>
                        <a:rPr lang="en-US" sz="1000" b="0" i="0" u="none" strike="noStrike" dirty="0">
                          <a:solidFill>
                            <a:srgbClr val="000000"/>
                          </a:solidFill>
                          <a:effectLst/>
                          <a:latin typeface="Arial" panose="020B0604020202020204" pitchFamily="34" charset="0"/>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$820</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$1,020</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281388190"/>
                  </a:ext>
                </a:extLst>
              </a:tr>
              <a:tr h="184150">
                <a:tc>
                  <a:txBody>
                    <a:bodyPr/>
                    <a:lstStyle/>
                    <a:p>
                      <a:pPr algn="ctr" fontAlgn="ctr"/>
                      <a:r>
                        <a:rPr lang="en-US" sz="1000" b="0" i="0" u="none" strike="noStrike" dirty="0" smtClean="0">
                          <a:solidFill>
                            <a:srgbClr val="000000"/>
                          </a:solidFill>
                          <a:effectLst/>
                          <a:latin typeface="Arial" panose="020B0604020202020204" pitchFamily="34" charset="0"/>
                        </a:rPr>
                        <a:t>8</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$931</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a:solidFill>
                            <a:srgbClr val="000000"/>
                          </a:solidFill>
                          <a:effectLst/>
                          <a:latin typeface="Arial" panose="020B0604020202020204" pitchFamily="34" charset="0"/>
                        </a:rPr>
                        <a:t>$</a:t>
                      </a:r>
                      <a:r>
                        <a:rPr lang="en-US" sz="1000" b="0" i="0" u="none" strike="noStrike" dirty="0" smtClean="0">
                          <a:solidFill>
                            <a:srgbClr val="000000"/>
                          </a:solidFill>
                          <a:effectLst/>
                          <a:latin typeface="Arial" panose="020B0604020202020204" pitchFamily="34" charset="0"/>
                        </a:rPr>
                        <a:t>1,131</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680674148"/>
                  </a:ext>
                </a:extLst>
              </a:tr>
            </a:tbl>
          </a:graphicData>
        </a:graphic>
      </p:graphicFrame>
      <p:sp>
        <p:nvSpPr>
          <p:cNvPr id="6" name="TextBox 5"/>
          <p:cNvSpPr txBox="1"/>
          <p:nvPr/>
        </p:nvSpPr>
        <p:spPr>
          <a:xfrm>
            <a:off x="3563381" y="1009685"/>
            <a:ext cx="1874894" cy="276999"/>
          </a:xfrm>
          <a:prstGeom prst="rect">
            <a:avLst/>
          </a:prstGeom>
          <a:solidFill>
            <a:schemeClr val="bg1"/>
          </a:solidFill>
        </p:spPr>
        <p:txBody>
          <a:bodyPr wrap="square" rtlCol="0">
            <a:spAutoFit/>
          </a:bodyPr>
          <a:lstStyle/>
          <a:p>
            <a:r>
              <a:rPr lang="pt-BR" sz="1200" b="1" dirty="0">
                <a:solidFill>
                  <a:schemeClr val="tx2"/>
                </a:solidFill>
              </a:rPr>
              <a:t>Class </a:t>
            </a:r>
            <a:r>
              <a:rPr lang="pt-BR" sz="1200" b="1" dirty="0" smtClean="0">
                <a:solidFill>
                  <a:schemeClr val="tx2"/>
                </a:solidFill>
              </a:rPr>
              <a:t>3: Tiguan </a:t>
            </a:r>
            <a:endParaRPr lang="en-US" sz="1200" dirty="0">
              <a:solidFill>
                <a:schemeClr val="tx2"/>
              </a:solidFill>
            </a:endParaRPr>
          </a:p>
        </p:txBody>
      </p:sp>
      <p:sp>
        <p:nvSpPr>
          <p:cNvPr id="7"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CA" dirty="0" smtClean="0">
                <a:latin typeface="Arial"/>
              </a:rPr>
              <a:t>Pricing and</a:t>
            </a:r>
            <a:r>
              <a:rPr kumimoji="0" lang="en-CA" sz="2500" b="1" i="0" u="none" strike="noStrike" kern="1200" cap="none" spc="0" normalizeH="0" baseline="0" noProof="0" dirty="0" smtClean="0">
                <a:ln>
                  <a:noFill/>
                </a:ln>
                <a:solidFill>
                  <a:srgbClr val="E06821"/>
                </a:solidFill>
                <a:effectLst/>
                <a:uLnTx/>
                <a:uFillTx/>
                <a:latin typeface="Arial"/>
                <a:ea typeface="+mj-ea"/>
                <a:cs typeface="+mj-cs"/>
              </a:rPr>
              <a:t> Markup</a:t>
            </a:r>
            <a:r>
              <a:rPr kumimoji="0" lang="en-CA" sz="2500" b="1" i="0" u="none" strike="noStrike" kern="1200" cap="none" spc="0" normalizeH="0" noProof="0" dirty="0" smtClean="0">
                <a:ln>
                  <a:noFill/>
                </a:ln>
                <a:solidFill>
                  <a:srgbClr val="E06821"/>
                </a:solidFill>
                <a:effectLst/>
                <a:uLnTx/>
                <a:uFillTx/>
                <a:latin typeface="Arial"/>
                <a:ea typeface="+mj-ea"/>
                <a:cs typeface="+mj-cs"/>
              </a:rPr>
              <a:t> – Basic Plan – Class 3</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pic>
        <p:nvPicPr>
          <p:cNvPr id="8" name="Picture 7" descr="SecureDrive_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Tree>
    <p:extLst>
      <p:ext uri="{BB962C8B-B14F-4D97-AF65-F5344CB8AC3E}">
        <p14:creationId xmlns:p14="http://schemas.microsoft.com/office/powerpoint/2010/main" val="4262507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3261479"/>
              </p:ext>
            </p:extLst>
          </p:nvPr>
        </p:nvGraphicFramePr>
        <p:xfrm>
          <a:off x="2021840" y="1447324"/>
          <a:ext cx="4775200" cy="1619250"/>
        </p:xfrm>
        <a:graphic>
          <a:graphicData uri="http://schemas.openxmlformats.org/drawingml/2006/table">
            <a:tbl>
              <a:tblPr/>
              <a:tblGrid>
                <a:gridCol w="1193800">
                  <a:extLst>
                    <a:ext uri="{9D8B030D-6E8A-4147-A177-3AD203B41FA5}">
                      <a16:colId xmlns:a16="http://schemas.microsoft.com/office/drawing/2014/main" val="3709661134"/>
                    </a:ext>
                  </a:extLst>
                </a:gridCol>
                <a:gridCol w="1193800">
                  <a:extLst>
                    <a:ext uri="{9D8B030D-6E8A-4147-A177-3AD203B41FA5}">
                      <a16:colId xmlns:a16="http://schemas.microsoft.com/office/drawing/2014/main" val="2955569480"/>
                    </a:ext>
                  </a:extLst>
                </a:gridCol>
                <a:gridCol w="1193800">
                  <a:extLst>
                    <a:ext uri="{9D8B030D-6E8A-4147-A177-3AD203B41FA5}">
                      <a16:colId xmlns:a16="http://schemas.microsoft.com/office/drawing/2014/main" val="2602523278"/>
                    </a:ext>
                  </a:extLst>
                </a:gridCol>
                <a:gridCol w="1193800">
                  <a:extLst>
                    <a:ext uri="{9D8B030D-6E8A-4147-A177-3AD203B41FA5}">
                      <a16:colId xmlns:a16="http://schemas.microsoft.com/office/drawing/2014/main" val="1480354417"/>
                    </a:ext>
                  </a:extLst>
                </a:gridCol>
              </a:tblGrid>
              <a:tr h="330200">
                <a:tc>
                  <a:txBody>
                    <a:bodyPr/>
                    <a:lstStyle/>
                    <a:p>
                      <a:pPr algn="ctr" fontAlgn="ctr"/>
                      <a:r>
                        <a:rPr lang="en-US" sz="1000" b="1" i="0" u="none" strike="noStrike" dirty="0">
                          <a:solidFill>
                            <a:srgbClr val="FFFFFF"/>
                          </a:solidFill>
                          <a:effectLst/>
                          <a:latin typeface="Arial" panose="020B0604020202020204" pitchFamily="34" charset="0"/>
                        </a:rPr>
                        <a:t>Maintenance Interval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rgbClr val="FFFFFF"/>
                          </a:solidFill>
                          <a:effectLst/>
                          <a:latin typeface="Arial" panose="020B0604020202020204" pitchFamily="34" charset="0"/>
                        </a:rPr>
                        <a:t>Dealer Cost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rgbClr val="FFFFFF"/>
                          </a:solidFill>
                          <a:effectLst/>
                          <a:latin typeface="Arial" panose="020B0604020202020204" pitchFamily="34" charset="0"/>
                        </a:rPr>
                        <a:t>Retail PPM Price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rgbClr val="FFFFFF"/>
                          </a:solidFill>
                          <a:effectLst/>
                          <a:latin typeface="Arial" panose="020B0604020202020204" pitchFamily="34" charset="0"/>
                        </a:rPr>
                        <a:t>Dealer Markup</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extLst>
                  <a:ext uri="{0D108BD9-81ED-4DB2-BD59-A6C34878D82A}">
                    <a16:rowId xmlns:a16="http://schemas.microsoft.com/office/drawing/2014/main" val="2636996167"/>
                  </a:ext>
                </a:extLst>
              </a:tr>
              <a:tr h="184150">
                <a:tc>
                  <a:txBody>
                    <a:bodyPr/>
                    <a:lstStyle/>
                    <a:p>
                      <a:pPr algn="ctr" fontAlgn="ctr"/>
                      <a:r>
                        <a:rPr lang="en-US" sz="1000" b="0" i="0" u="none" strike="noStrike" dirty="0" smtClean="0">
                          <a:solidFill>
                            <a:srgbClr val="000000"/>
                          </a:solidFill>
                          <a:effectLst/>
                          <a:latin typeface="Arial" panose="020B0604020202020204" pitchFamily="34" charset="0"/>
                        </a:rPr>
                        <a:t>2</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$388</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$588</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1100" b="0" i="0" u="none" strike="noStrike" dirty="0" smtClean="0">
                          <a:solidFill>
                            <a:srgbClr val="000000"/>
                          </a:solidFill>
                          <a:effectLst/>
                          <a:latin typeface="Calibri" panose="020F0502020204030204" pitchFamily="34" charset="0"/>
                        </a:rPr>
                        <a:t>$200 </a:t>
                      </a: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93284172"/>
                  </a:ext>
                </a:extLst>
              </a:tr>
              <a:tr h="184150">
                <a:tc>
                  <a:txBody>
                    <a:bodyPr/>
                    <a:lstStyle/>
                    <a:p>
                      <a:pPr algn="ctr" fontAlgn="ctr"/>
                      <a:r>
                        <a:rPr lang="en-US" sz="1000" b="0" i="0" u="none" strike="noStrike" dirty="0">
                          <a:solidFill>
                            <a:srgbClr val="000000"/>
                          </a:solidFill>
                          <a:effectLst/>
                          <a:latin typeface="Arial" panose="020B060402020202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$537</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$737</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6566486"/>
                  </a:ext>
                </a:extLst>
              </a:tr>
              <a:tr h="184150">
                <a:tc>
                  <a:txBody>
                    <a:bodyPr/>
                    <a:lstStyle/>
                    <a:p>
                      <a:pPr algn="ctr" fontAlgn="ctr"/>
                      <a:r>
                        <a:rPr lang="en-US" sz="1000" b="0" i="0" u="none" strike="noStrike" dirty="0">
                          <a:solidFill>
                            <a:srgbClr val="000000"/>
                          </a:solidFill>
                          <a:effectLst/>
                          <a:latin typeface="Arial" panose="020B0604020202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$888</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$1,188</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algn="ctr" fontAlgn="ctr"/>
                      <a:r>
                        <a:rPr lang="en-US" sz="1100" b="0" i="0" u="none" strike="noStrike" dirty="0" smtClean="0">
                          <a:solidFill>
                            <a:srgbClr val="000000"/>
                          </a:solidFill>
                          <a:effectLst/>
                          <a:latin typeface="Calibri" panose="020F0502020204030204" pitchFamily="34" charset="0"/>
                        </a:rPr>
                        <a:t>$300</a:t>
                      </a: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23616955"/>
                  </a:ext>
                </a:extLst>
              </a:tr>
              <a:tr h="184150">
                <a:tc>
                  <a:txBody>
                    <a:bodyPr/>
                    <a:lstStyle/>
                    <a:p>
                      <a:pPr algn="ctr" fontAlgn="ctr"/>
                      <a:r>
                        <a:rPr lang="en-US" sz="1000" b="0" i="0" u="none" strike="noStrike" dirty="0">
                          <a:solidFill>
                            <a:srgbClr val="000000"/>
                          </a:solidFill>
                          <a:effectLst/>
                          <a:latin typeface="Arial" panose="020B060402020202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$1,028</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$1,328</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89667721"/>
                  </a:ext>
                </a:extLst>
              </a:tr>
              <a:tr h="184150">
                <a:tc>
                  <a:txBody>
                    <a:bodyPr/>
                    <a:lstStyle/>
                    <a:p>
                      <a:pPr algn="ctr" fontAlgn="ctr"/>
                      <a:r>
                        <a:rPr lang="en-US" sz="1000" b="0" i="0" u="none" strike="noStrike" dirty="0">
                          <a:solidFill>
                            <a:srgbClr val="000000"/>
                          </a:solidFill>
                          <a:effectLst/>
                          <a:latin typeface="Arial" panose="020B060402020202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$1,263</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$1,663</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rowSpan="3">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rPr>
                        <a:t>$400</a:t>
                      </a:r>
                    </a:p>
                    <a:p>
                      <a:pPr algn="ctr" fontAlgn="ctr"/>
                      <a:r>
                        <a:rPr lang="en-US" sz="1100" b="0" i="0" u="none" strike="noStrike" dirty="0" smtClean="0">
                          <a:solidFill>
                            <a:srgbClr val="000000"/>
                          </a:solidFill>
                          <a:effectLst/>
                          <a:latin typeface="Calibri" panose="020F0502020204030204" pitchFamily="34" charset="0"/>
                        </a:rPr>
                        <a:t> </a:t>
                      </a: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extLst>
                  <a:ext uri="{0D108BD9-81ED-4DB2-BD59-A6C34878D82A}">
                    <a16:rowId xmlns:a16="http://schemas.microsoft.com/office/drawing/2014/main" val="219090362"/>
                  </a:ext>
                </a:extLst>
              </a:tr>
              <a:tr h="184150">
                <a:tc>
                  <a:txBody>
                    <a:bodyPr/>
                    <a:lstStyle/>
                    <a:p>
                      <a:pPr algn="ctr" fontAlgn="ctr"/>
                      <a:r>
                        <a:rPr lang="en-US" sz="1000" b="0" i="0" u="none" strike="noStrike" dirty="0">
                          <a:solidFill>
                            <a:srgbClr val="000000"/>
                          </a:solidFill>
                          <a:effectLst/>
                          <a:latin typeface="Arial" panose="020B0604020202020204" pitchFamily="34" charset="0"/>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$1,396</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$1,796</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281388190"/>
                  </a:ext>
                </a:extLst>
              </a:tr>
              <a:tr h="184150">
                <a:tc>
                  <a:txBody>
                    <a:bodyPr/>
                    <a:lstStyle/>
                    <a:p>
                      <a:pPr algn="ctr" fontAlgn="ctr"/>
                      <a:r>
                        <a:rPr lang="en-US" sz="1000" b="0" i="0" u="none" strike="noStrike" dirty="0" smtClean="0">
                          <a:solidFill>
                            <a:srgbClr val="000000"/>
                          </a:solidFill>
                          <a:effectLst/>
                          <a:latin typeface="Arial" panose="020B0604020202020204" pitchFamily="34" charset="0"/>
                        </a:rPr>
                        <a:t>8</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$1,718</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$2,118</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680674148"/>
                  </a:ext>
                </a:extLst>
              </a:tr>
            </a:tbl>
          </a:graphicData>
        </a:graphic>
      </p:graphicFrame>
      <p:sp>
        <p:nvSpPr>
          <p:cNvPr id="7"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CA" dirty="0" smtClean="0">
                <a:latin typeface="Arial"/>
              </a:rPr>
              <a:t>Pricing and</a:t>
            </a:r>
            <a:r>
              <a:rPr kumimoji="0" lang="en-CA" sz="2500" b="1" i="0" u="none" strike="noStrike" kern="1200" cap="none" spc="0" normalizeH="0" baseline="0" noProof="0" dirty="0" smtClean="0">
                <a:ln>
                  <a:noFill/>
                </a:ln>
                <a:solidFill>
                  <a:srgbClr val="E06821"/>
                </a:solidFill>
                <a:effectLst/>
                <a:uLnTx/>
                <a:uFillTx/>
                <a:latin typeface="Arial"/>
                <a:ea typeface="+mj-ea"/>
                <a:cs typeface="+mj-cs"/>
              </a:rPr>
              <a:t> Markup</a:t>
            </a:r>
            <a:r>
              <a:rPr kumimoji="0" lang="en-CA" sz="2500" b="1" i="0" u="none" strike="noStrike" kern="1200" cap="none" spc="0" normalizeH="0" noProof="0" dirty="0" smtClean="0">
                <a:ln>
                  <a:noFill/>
                </a:ln>
                <a:solidFill>
                  <a:srgbClr val="E06821"/>
                </a:solidFill>
                <a:effectLst/>
                <a:uLnTx/>
                <a:uFillTx/>
                <a:latin typeface="Arial"/>
                <a:ea typeface="+mj-ea"/>
                <a:cs typeface="+mj-cs"/>
              </a:rPr>
              <a:t> – Plus Plan – Class 3</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pic>
        <p:nvPicPr>
          <p:cNvPr id="8" name="Picture 7" descr="SecureDrive_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
        <p:nvSpPr>
          <p:cNvPr id="9" name="TextBox 8"/>
          <p:cNvSpPr txBox="1"/>
          <p:nvPr/>
        </p:nvSpPr>
        <p:spPr>
          <a:xfrm>
            <a:off x="3563381" y="1009685"/>
            <a:ext cx="1874894" cy="276999"/>
          </a:xfrm>
          <a:prstGeom prst="rect">
            <a:avLst/>
          </a:prstGeom>
          <a:solidFill>
            <a:schemeClr val="bg1"/>
          </a:solidFill>
        </p:spPr>
        <p:txBody>
          <a:bodyPr wrap="square" rtlCol="0">
            <a:spAutoFit/>
          </a:bodyPr>
          <a:lstStyle/>
          <a:p>
            <a:r>
              <a:rPr lang="pt-BR" sz="1200" b="1" dirty="0">
                <a:solidFill>
                  <a:schemeClr val="tx2"/>
                </a:solidFill>
              </a:rPr>
              <a:t>Class </a:t>
            </a:r>
            <a:r>
              <a:rPr lang="pt-BR" sz="1200" b="1" dirty="0" smtClean="0">
                <a:solidFill>
                  <a:schemeClr val="tx2"/>
                </a:solidFill>
              </a:rPr>
              <a:t>3: Tiguan </a:t>
            </a:r>
            <a:endParaRPr lang="en-US" sz="1200" dirty="0">
              <a:solidFill>
                <a:schemeClr val="tx2"/>
              </a:solidFill>
            </a:endParaRPr>
          </a:p>
        </p:txBody>
      </p:sp>
    </p:spTree>
    <p:extLst>
      <p:ext uri="{BB962C8B-B14F-4D97-AF65-F5344CB8AC3E}">
        <p14:creationId xmlns:p14="http://schemas.microsoft.com/office/powerpoint/2010/main" val="3053855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CA" dirty="0" smtClean="0">
                <a:latin typeface="Arial"/>
              </a:rPr>
              <a:t>Pricing and</a:t>
            </a:r>
            <a:r>
              <a:rPr kumimoji="0" lang="en-CA" sz="2500" b="1" i="0" u="none" strike="noStrike" kern="1200" cap="none" spc="0" normalizeH="0" baseline="0" noProof="0" dirty="0" smtClean="0">
                <a:ln>
                  <a:noFill/>
                </a:ln>
                <a:solidFill>
                  <a:srgbClr val="E06821"/>
                </a:solidFill>
                <a:effectLst/>
                <a:uLnTx/>
                <a:uFillTx/>
                <a:latin typeface="Arial"/>
                <a:ea typeface="+mj-ea"/>
                <a:cs typeface="+mj-cs"/>
              </a:rPr>
              <a:t> Markup</a:t>
            </a:r>
            <a:r>
              <a:rPr kumimoji="0" lang="en-CA" sz="2500" b="1" i="0" u="none" strike="noStrike" kern="1200" cap="none" spc="0" normalizeH="0" noProof="0" dirty="0" smtClean="0">
                <a:ln>
                  <a:noFill/>
                </a:ln>
                <a:solidFill>
                  <a:srgbClr val="E06821"/>
                </a:solidFill>
                <a:effectLst/>
                <a:uLnTx/>
                <a:uFillTx/>
                <a:latin typeface="Arial"/>
                <a:ea typeface="+mj-ea"/>
                <a:cs typeface="+mj-cs"/>
              </a:rPr>
              <a:t> – Additional </a:t>
            </a:r>
            <a:r>
              <a:rPr lang="en-CA" dirty="0" smtClean="0">
                <a:latin typeface="Arial"/>
              </a:rPr>
              <a:t>Option</a:t>
            </a:r>
            <a:r>
              <a:rPr kumimoji="0" lang="en-CA" sz="2500" b="1" i="0" u="none" strike="noStrike" kern="1200" cap="none" spc="0" normalizeH="0" noProof="0" dirty="0" smtClean="0">
                <a:ln>
                  <a:noFill/>
                </a:ln>
                <a:solidFill>
                  <a:srgbClr val="E06821"/>
                </a:solidFill>
                <a:effectLst/>
                <a:uLnTx/>
                <a:uFillTx/>
                <a:latin typeface="Arial"/>
                <a:ea typeface="+mj-ea"/>
                <a:cs typeface="+mj-cs"/>
              </a:rPr>
              <a:t> – Class 3</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pic>
        <p:nvPicPr>
          <p:cNvPr id="8" name="Picture 7" descr="SecureDrive_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939548000"/>
              </p:ext>
            </p:extLst>
          </p:nvPr>
        </p:nvGraphicFramePr>
        <p:xfrm>
          <a:off x="1206074" y="1604561"/>
          <a:ext cx="6757946" cy="1152954"/>
        </p:xfrm>
        <a:graphic>
          <a:graphicData uri="http://schemas.openxmlformats.org/drawingml/2006/table">
            <a:tbl>
              <a:tblPr/>
              <a:tblGrid>
                <a:gridCol w="3561613">
                  <a:extLst>
                    <a:ext uri="{9D8B030D-6E8A-4147-A177-3AD203B41FA5}">
                      <a16:colId xmlns:a16="http://schemas.microsoft.com/office/drawing/2014/main" val="2666811062"/>
                    </a:ext>
                  </a:extLst>
                </a:gridCol>
                <a:gridCol w="456619">
                  <a:extLst>
                    <a:ext uri="{9D8B030D-6E8A-4147-A177-3AD203B41FA5}">
                      <a16:colId xmlns:a16="http://schemas.microsoft.com/office/drawing/2014/main" val="977953438"/>
                    </a:ext>
                  </a:extLst>
                </a:gridCol>
                <a:gridCol w="456619">
                  <a:extLst>
                    <a:ext uri="{9D8B030D-6E8A-4147-A177-3AD203B41FA5}">
                      <a16:colId xmlns:a16="http://schemas.microsoft.com/office/drawing/2014/main" val="258389790"/>
                    </a:ext>
                  </a:extLst>
                </a:gridCol>
                <a:gridCol w="456619">
                  <a:extLst>
                    <a:ext uri="{9D8B030D-6E8A-4147-A177-3AD203B41FA5}">
                      <a16:colId xmlns:a16="http://schemas.microsoft.com/office/drawing/2014/main" val="2972953139"/>
                    </a:ext>
                  </a:extLst>
                </a:gridCol>
                <a:gridCol w="456619">
                  <a:extLst>
                    <a:ext uri="{9D8B030D-6E8A-4147-A177-3AD203B41FA5}">
                      <a16:colId xmlns:a16="http://schemas.microsoft.com/office/drawing/2014/main" val="2028613845"/>
                    </a:ext>
                  </a:extLst>
                </a:gridCol>
                <a:gridCol w="456619">
                  <a:extLst>
                    <a:ext uri="{9D8B030D-6E8A-4147-A177-3AD203B41FA5}">
                      <a16:colId xmlns:a16="http://schemas.microsoft.com/office/drawing/2014/main" val="756370656"/>
                    </a:ext>
                  </a:extLst>
                </a:gridCol>
                <a:gridCol w="456619">
                  <a:extLst>
                    <a:ext uri="{9D8B030D-6E8A-4147-A177-3AD203B41FA5}">
                      <a16:colId xmlns:a16="http://schemas.microsoft.com/office/drawing/2014/main" val="3744027307"/>
                    </a:ext>
                  </a:extLst>
                </a:gridCol>
                <a:gridCol w="456619">
                  <a:extLst>
                    <a:ext uri="{9D8B030D-6E8A-4147-A177-3AD203B41FA5}">
                      <a16:colId xmlns:a16="http://schemas.microsoft.com/office/drawing/2014/main" val="777934182"/>
                    </a:ext>
                  </a:extLst>
                </a:gridCol>
              </a:tblGrid>
              <a:tr h="262926">
                <a:tc>
                  <a:txBody>
                    <a:bodyPr/>
                    <a:lstStyle/>
                    <a:p>
                      <a:pPr marL="174625" indent="-120650" algn="l" fontAlgn="b"/>
                      <a:r>
                        <a:rPr lang="en-US" sz="1100" b="1" i="0" u="none" strike="noStrike" dirty="0" smtClean="0">
                          <a:solidFill>
                            <a:schemeClr val="bg1"/>
                          </a:solidFill>
                          <a:effectLst/>
                          <a:latin typeface="Arial" panose="020B0604020202020204" pitchFamily="34" charset="0"/>
                        </a:rPr>
                        <a:t>Option</a:t>
                      </a:r>
                      <a:endParaRPr lang="en-US" sz="1100" b="1" i="0" u="none" strike="noStrike" dirty="0">
                        <a:solidFill>
                          <a:schemeClr val="bg1"/>
                        </a:solidFill>
                        <a:effectLst/>
                        <a:latin typeface="Arial" panose="020B0604020202020204" pitchFamily="34" charset="0"/>
                      </a:endParaRPr>
                    </a:p>
                  </a:txBody>
                  <a:tcPr marL="5443" marR="5443" marT="544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chemeClr val="bg1"/>
                          </a:solidFill>
                          <a:effectLst/>
                          <a:latin typeface="Arial" panose="020B0604020202020204" pitchFamily="34" charset="0"/>
                        </a:rPr>
                        <a:t>2</a:t>
                      </a:r>
                      <a:endParaRPr lang="en-US" sz="1000" b="1" i="0" u="none" strike="noStrike" dirty="0">
                        <a:solidFill>
                          <a:schemeClr val="bg1"/>
                        </a:solidFill>
                        <a:effectLst/>
                        <a:latin typeface="Arial" panose="020B0604020202020204" pitchFamily="34" charset="0"/>
                      </a:endParaRPr>
                    </a:p>
                  </a:txBody>
                  <a:tcPr marL="5443" marR="5443" marT="544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chemeClr val="bg1"/>
                          </a:solidFill>
                          <a:effectLst/>
                          <a:latin typeface="Arial" panose="020B0604020202020204" pitchFamily="34" charset="0"/>
                        </a:rPr>
                        <a:t>3</a:t>
                      </a:r>
                      <a:endParaRPr lang="en-US" sz="1000" b="1" i="0" u="none" strike="noStrike" dirty="0">
                        <a:solidFill>
                          <a:schemeClr val="bg1"/>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chemeClr val="bg1"/>
                          </a:solidFill>
                          <a:effectLst/>
                          <a:latin typeface="Arial" panose="020B0604020202020204" pitchFamily="34" charset="0"/>
                        </a:rPr>
                        <a:t>4</a:t>
                      </a:r>
                      <a:endParaRPr lang="en-US" sz="1000" b="1" i="0" u="none" strike="noStrike" dirty="0">
                        <a:solidFill>
                          <a:schemeClr val="bg1"/>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chemeClr val="bg1"/>
                          </a:solidFill>
                          <a:effectLst/>
                          <a:latin typeface="Arial" panose="020B0604020202020204" pitchFamily="34" charset="0"/>
                        </a:rPr>
                        <a:t>5</a:t>
                      </a:r>
                      <a:endParaRPr lang="en-US" sz="1000" b="1" i="0" u="none" strike="noStrike" dirty="0">
                        <a:solidFill>
                          <a:schemeClr val="bg1"/>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chemeClr val="bg1"/>
                          </a:solidFill>
                          <a:effectLst/>
                          <a:latin typeface="Arial" panose="020B0604020202020204" pitchFamily="34" charset="0"/>
                        </a:rPr>
                        <a:t>6</a:t>
                      </a:r>
                      <a:endParaRPr lang="en-US" sz="1000" b="1" i="0" u="none" strike="noStrike" dirty="0">
                        <a:solidFill>
                          <a:schemeClr val="bg1"/>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chemeClr val="bg1"/>
                          </a:solidFill>
                          <a:effectLst/>
                          <a:latin typeface="Arial" panose="020B0604020202020204" pitchFamily="34" charset="0"/>
                        </a:rPr>
                        <a:t>7</a:t>
                      </a:r>
                      <a:endParaRPr lang="en-US" sz="1000" b="1" i="0" u="none" strike="noStrike" dirty="0">
                        <a:solidFill>
                          <a:schemeClr val="bg1"/>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chemeClr val="bg1"/>
                          </a:solidFill>
                          <a:effectLst/>
                          <a:latin typeface="Arial" panose="020B0604020202020204" pitchFamily="34" charset="0"/>
                        </a:rPr>
                        <a:t>8</a:t>
                      </a:r>
                      <a:endParaRPr lang="en-US" sz="1000" b="1" i="0" u="none" strike="noStrike" dirty="0">
                        <a:solidFill>
                          <a:schemeClr val="bg1"/>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extLst>
                  <a:ext uri="{0D108BD9-81ED-4DB2-BD59-A6C34878D82A}">
                    <a16:rowId xmlns:a16="http://schemas.microsoft.com/office/drawing/2014/main" val="2074434373"/>
                  </a:ext>
                </a:extLst>
              </a:tr>
              <a:tr h="445014">
                <a:tc>
                  <a:txBody>
                    <a:bodyPr/>
                    <a:lstStyle/>
                    <a:p>
                      <a:pPr marL="0" indent="53975" algn="l" fontAlgn="b"/>
                      <a:r>
                        <a:rPr lang="en-US" sz="1200" b="0" i="0" u="none" strike="noStrike" baseline="0" dirty="0" err="1" smtClean="0">
                          <a:solidFill>
                            <a:srgbClr val="000000"/>
                          </a:solidFill>
                          <a:effectLst/>
                          <a:latin typeface="Arial" panose="020B0604020202020204" pitchFamily="34" charset="0"/>
                        </a:rPr>
                        <a:t>Haldex</a:t>
                      </a:r>
                      <a:r>
                        <a:rPr lang="en-US" sz="1200" b="0" i="0" u="none" strike="noStrike" baseline="0" dirty="0" smtClean="0">
                          <a:solidFill>
                            <a:srgbClr val="000000"/>
                          </a:solidFill>
                          <a:effectLst/>
                          <a:latin typeface="Arial" panose="020B0604020202020204" pitchFamily="34" charset="0"/>
                        </a:rPr>
                        <a:t> Oil Service</a:t>
                      </a: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chemeClr val="tx2"/>
                          </a:solidFill>
                          <a:effectLst/>
                          <a:latin typeface="Arial" panose="020B0604020202020204" pitchFamily="34" charset="0"/>
                        </a:rPr>
                        <a:t>n/a</a:t>
                      </a:r>
                      <a:endParaRPr lang="en-US" sz="1100" b="0" i="0" u="none" strike="noStrike" dirty="0">
                        <a:solidFill>
                          <a:schemeClr val="tx2"/>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2"/>
                          </a:solidFill>
                          <a:effectLst/>
                          <a:latin typeface="Arial" panose="020B0604020202020204" pitchFamily="34" charset="0"/>
                        </a:rPr>
                        <a:t>n/a</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chemeClr val="tx2"/>
                          </a:solidFill>
                          <a:effectLst/>
                          <a:latin typeface="Arial" panose="020B0604020202020204" pitchFamily="34" charset="0"/>
                        </a:rPr>
                        <a:t>$98</a:t>
                      </a:r>
                      <a:endParaRPr lang="en-US" sz="1100" b="0" i="0" u="none" strike="noStrike" dirty="0">
                        <a:solidFill>
                          <a:schemeClr val="tx2"/>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2"/>
                          </a:solidFill>
                          <a:effectLst/>
                          <a:latin typeface="Arial" panose="020B0604020202020204" pitchFamily="34" charset="0"/>
                        </a:rPr>
                        <a:t>$98</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2"/>
                          </a:solidFill>
                          <a:effectLst/>
                          <a:latin typeface="Arial" panose="020B0604020202020204" pitchFamily="34" charset="0"/>
                        </a:rPr>
                        <a:t>$98</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2"/>
                          </a:solidFill>
                          <a:effectLst/>
                          <a:latin typeface="Arial" panose="020B0604020202020204" pitchFamily="34" charset="0"/>
                        </a:rPr>
                        <a:t>$98</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2"/>
                          </a:solidFill>
                          <a:effectLst/>
                          <a:latin typeface="Arial" panose="020B0604020202020204" pitchFamily="34" charset="0"/>
                        </a:rPr>
                        <a:t>$187</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169389115"/>
                  </a:ext>
                </a:extLst>
              </a:tr>
              <a:tr h="445014">
                <a:tc>
                  <a:txBody>
                    <a:bodyPr/>
                    <a:lstStyle/>
                    <a:p>
                      <a:pPr marL="0" indent="53975" algn="l" fontAlgn="b"/>
                      <a:r>
                        <a:rPr lang="en-US" sz="1200" b="0" i="0" u="none" strike="noStrike" baseline="0" dirty="0" smtClean="0">
                          <a:solidFill>
                            <a:srgbClr val="000000"/>
                          </a:solidFill>
                          <a:effectLst/>
                          <a:latin typeface="Arial" panose="020B0604020202020204" pitchFamily="34" charset="0"/>
                        </a:rPr>
                        <a:t>ATF Service</a:t>
                      </a: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2"/>
                          </a:solidFill>
                          <a:effectLst/>
                          <a:latin typeface="Arial" panose="020B0604020202020204" pitchFamily="34" charset="0"/>
                        </a:rPr>
                        <a:t>n/a</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2"/>
                          </a:solidFill>
                          <a:effectLst/>
                          <a:latin typeface="Arial" panose="020B0604020202020204" pitchFamily="34" charset="0"/>
                        </a:rPr>
                        <a:t>n/a</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1100" b="0" i="0" u="none" strike="noStrike" kern="1200" cap="none" spc="0" normalizeH="0" baseline="0" noProof="0" smtClean="0">
                          <a:ln>
                            <a:noFill/>
                          </a:ln>
                          <a:solidFill>
                            <a:srgbClr val="141313"/>
                          </a:solidFill>
                          <a:effectLst/>
                          <a:uLnTx/>
                          <a:uFillTx/>
                          <a:latin typeface="Arial" panose="020B0604020202020204" pitchFamily="34" charset="0"/>
                          <a:ea typeface="+mn-ea"/>
                          <a:cs typeface="+mn-cs"/>
                        </a:rPr>
                        <a:t>n/a</a:t>
                      </a:r>
                      <a:endParaRPr lang="en-US" sz="1100" b="0" i="0" u="none" strike="noStrike" dirty="0">
                        <a:solidFill>
                          <a:schemeClr val="tx2"/>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srgbClr val="141313"/>
                          </a:solidFill>
                          <a:effectLst/>
                          <a:uLnTx/>
                          <a:uFillTx/>
                          <a:latin typeface="Arial" panose="020B0604020202020204" pitchFamily="34" charset="0"/>
                          <a:ea typeface="+mn-ea"/>
                          <a:cs typeface="+mn-cs"/>
                        </a:rPr>
                        <a:t>n/a</a:t>
                      </a:r>
                      <a:endParaRPr lang="en-US" sz="1100" b="0" i="0" u="none" strike="noStrike" dirty="0" smtClean="0">
                        <a:solidFill>
                          <a:schemeClr val="tx2"/>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srgbClr val="141313"/>
                          </a:solidFill>
                          <a:effectLst/>
                          <a:uLnTx/>
                          <a:uFillTx/>
                          <a:latin typeface="Arial" panose="020B0604020202020204" pitchFamily="34" charset="0"/>
                          <a:ea typeface="+mn-ea"/>
                          <a:cs typeface="+mn-cs"/>
                        </a:rPr>
                        <a:t>n/a</a:t>
                      </a:r>
                      <a:endParaRPr lang="en-US" sz="1100" b="0" i="0" u="none" strike="noStrike" dirty="0" smtClean="0">
                        <a:solidFill>
                          <a:schemeClr val="tx2"/>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141313"/>
                          </a:solidFill>
                          <a:effectLst/>
                          <a:uLnTx/>
                          <a:uFillTx/>
                          <a:latin typeface="Arial" panose="020B0604020202020204" pitchFamily="34" charset="0"/>
                          <a:ea typeface="+mn-ea"/>
                          <a:cs typeface="+mn-cs"/>
                        </a:rPr>
                        <a:t>n/a</a:t>
                      </a:r>
                      <a:endParaRPr lang="en-US" sz="1100" b="0" i="0" u="none" strike="noStrike" dirty="0" smtClean="0">
                        <a:solidFill>
                          <a:schemeClr val="tx2"/>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2"/>
                          </a:solidFill>
                          <a:effectLst/>
                          <a:latin typeface="Arial" panose="020B0604020202020204" pitchFamily="34" charset="0"/>
                        </a:rPr>
                        <a:t>$339</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9320782"/>
                  </a:ext>
                </a:extLst>
              </a:tr>
            </a:tbl>
          </a:graphicData>
        </a:graphic>
      </p:graphicFrame>
      <p:sp>
        <p:nvSpPr>
          <p:cNvPr id="9" name="TextBox 8"/>
          <p:cNvSpPr txBox="1"/>
          <p:nvPr/>
        </p:nvSpPr>
        <p:spPr>
          <a:xfrm>
            <a:off x="3130474" y="1009685"/>
            <a:ext cx="2850777" cy="276999"/>
          </a:xfrm>
          <a:prstGeom prst="rect">
            <a:avLst/>
          </a:prstGeom>
          <a:solidFill>
            <a:schemeClr val="bg1"/>
          </a:solidFill>
        </p:spPr>
        <p:txBody>
          <a:bodyPr wrap="square" rtlCol="0">
            <a:spAutoFit/>
          </a:bodyPr>
          <a:lstStyle/>
          <a:p>
            <a:r>
              <a:rPr lang="pt-BR" sz="1200" b="1" dirty="0">
                <a:solidFill>
                  <a:srgbClr val="141313"/>
                </a:solidFill>
              </a:rPr>
              <a:t>Surcharge for </a:t>
            </a:r>
            <a:r>
              <a:rPr lang="pt-BR" sz="1200" b="1" dirty="0" smtClean="0">
                <a:solidFill>
                  <a:schemeClr val="tx2"/>
                </a:solidFill>
              </a:rPr>
              <a:t>Class 3: Tiguan </a:t>
            </a:r>
            <a:endParaRPr lang="en-US" sz="1200" dirty="0">
              <a:solidFill>
                <a:schemeClr val="tx2"/>
              </a:solidFill>
            </a:endParaRPr>
          </a:p>
        </p:txBody>
      </p:sp>
    </p:spTree>
    <p:extLst>
      <p:ext uri="{BB962C8B-B14F-4D97-AF65-F5344CB8AC3E}">
        <p14:creationId xmlns:p14="http://schemas.microsoft.com/office/powerpoint/2010/main" val="3487231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8168" y="1836774"/>
            <a:ext cx="7540625" cy="1046440"/>
          </a:xfrm>
          <a:prstGeom prst="rect">
            <a:avLst/>
          </a:prstGeom>
        </p:spPr>
        <p:txBody>
          <a:bodyPr wrap="square">
            <a:spAutoFit/>
          </a:bodyPr>
          <a:lstStyle/>
          <a:p>
            <a:pPr algn="ctr"/>
            <a:r>
              <a:rPr lang="en-US" sz="3500" b="1" dirty="0" smtClean="0">
                <a:solidFill>
                  <a:schemeClr val="bg1"/>
                </a:solidFill>
              </a:rPr>
              <a:t>Kia Protect Prepaid Maintenance</a:t>
            </a:r>
          </a:p>
          <a:p>
            <a:pPr algn="ctr"/>
            <a:r>
              <a:rPr lang="en-US" sz="700" b="1" dirty="0" smtClean="0">
                <a:solidFill>
                  <a:schemeClr val="bg1"/>
                </a:solidFill>
              </a:rPr>
              <a:t> </a:t>
            </a:r>
          </a:p>
          <a:p>
            <a:pPr algn="ctr"/>
            <a:r>
              <a:rPr lang="en-US" sz="2000" dirty="0">
                <a:solidFill>
                  <a:schemeClr val="bg1"/>
                </a:solidFill>
              </a:rPr>
              <a:t>Understanding and Selling the Product</a:t>
            </a:r>
            <a:endParaRPr lang="en-CA" sz="2000" dirty="0">
              <a:solidFill>
                <a:schemeClr val="bg1"/>
              </a:solidFill>
            </a:endParaRPr>
          </a:p>
        </p:txBody>
      </p:sp>
      <p:sp>
        <p:nvSpPr>
          <p:cNvPr id="4" name="Rectangle 3"/>
          <p:cNvSpPr/>
          <p:nvPr/>
        </p:nvSpPr>
        <p:spPr>
          <a:xfrm>
            <a:off x="0" y="0"/>
            <a:ext cx="9144000" cy="5050692"/>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0" y="4962769"/>
            <a:ext cx="9144000" cy="247650"/>
          </a:xfrm>
          <a:prstGeom prst="rect">
            <a:avLst/>
          </a:prstGeom>
          <a:solidFill>
            <a:srgbClr val="E068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ecureDrive_C_REV.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8154" y="986692"/>
            <a:ext cx="3907692" cy="976924"/>
          </a:xfrm>
          <a:prstGeom prst="rect">
            <a:avLst/>
          </a:prstGeom>
        </p:spPr>
      </p:pic>
      <p:sp>
        <p:nvSpPr>
          <p:cNvPr id="9" name="Subtitle 2"/>
          <p:cNvSpPr txBox="1">
            <a:spLocks/>
          </p:cNvSpPr>
          <p:nvPr/>
        </p:nvSpPr>
        <p:spPr>
          <a:xfrm>
            <a:off x="1371600" y="3448233"/>
            <a:ext cx="6400800" cy="1314450"/>
          </a:xfrm>
          <a:prstGeom prst="rect">
            <a:avLst/>
          </a:prstGeom>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t>Understanding and Selling the Product</a:t>
            </a:r>
            <a:endParaRPr lang="en-US" dirty="0"/>
          </a:p>
        </p:txBody>
      </p:sp>
      <p:sp>
        <p:nvSpPr>
          <p:cNvPr id="10" name="Title 1"/>
          <p:cNvSpPr>
            <a:spLocks noGrp="1"/>
          </p:cNvSpPr>
          <p:nvPr>
            <p:ph type="ctrTitle" hasCustomPrompt="1"/>
          </p:nvPr>
        </p:nvSpPr>
        <p:spPr>
          <a:xfrm>
            <a:off x="685800" y="2154665"/>
            <a:ext cx="7772400" cy="1102519"/>
          </a:xfrm>
          <a:prstGeom prst="rect">
            <a:avLst/>
          </a:prstGeom>
          <a:noFill/>
          <a:ln>
            <a:noFill/>
          </a:ln>
        </p:spPr>
        <p:txBody>
          <a:bodyPr/>
          <a:lstStyle>
            <a:lvl1pPr>
              <a:defRPr sz="3000" b="1">
                <a:solidFill>
                  <a:srgbClr val="E06821"/>
                </a:solidFill>
              </a:defRPr>
            </a:lvl1pPr>
          </a:lstStyle>
          <a:p>
            <a:r>
              <a:rPr lang="en-US" dirty="0" smtClean="0"/>
              <a:t>PREPAID MAINTENANCE</a:t>
            </a:r>
            <a:br>
              <a:rPr lang="en-US" dirty="0" smtClean="0"/>
            </a:br>
            <a:r>
              <a:rPr lang="en-US" sz="2400" dirty="0" smtClean="0"/>
              <a:t>For Volkswagen Models</a:t>
            </a:r>
            <a:r>
              <a:rPr lang="en-US" dirty="0" smtClean="0"/>
              <a:t/>
            </a:r>
            <a:br>
              <a:rPr lang="en-US" dirty="0" smtClean="0"/>
            </a:br>
            <a:endParaRPr lang="en-US" dirty="0"/>
          </a:p>
        </p:txBody>
      </p:sp>
    </p:spTree>
    <p:extLst>
      <p:ext uri="{BB962C8B-B14F-4D97-AF65-F5344CB8AC3E}">
        <p14:creationId xmlns:p14="http://schemas.microsoft.com/office/powerpoint/2010/main" val="2928808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99703474"/>
              </p:ext>
            </p:extLst>
          </p:nvPr>
        </p:nvGraphicFramePr>
        <p:xfrm>
          <a:off x="2021840" y="1447324"/>
          <a:ext cx="4775200" cy="1619250"/>
        </p:xfrm>
        <a:graphic>
          <a:graphicData uri="http://schemas.openxmlformats.org/drawingml/2006/table">
            <a:tbl>
              <a:tblPr/>
              <a:tblGrid>
                <a:gridCol w="1193800">
                  <a:extLst>
                    <a:ext uri="{9D8B030D-6E8A-4147-A177-3AD203B41FA5}">
                      <a16:colId xmlns:a16="http://schemas.microsoft.com/office/drawing/2014/main" val="3709661134"/>
                    </a:ext>
                  </a:extLst>
                </a:gridCol>
                <a:gridCol w="1193800">
                  <a:extLst>
                    <a:ext uri="{9D8B030D-6E8A-4147-A177-3AD203B41FA5}">
                      <a16:colId xmlns:a16="http://schemas.microsoft.com/office/drawing/2014/main" val="2955569480"/>
                    </a:ext>
                  </a:extLst>
                </a:gridCol>
                <a:gridCol w="1193800">
                  <a:extLst>
                    <a:ext uri="{9D8B030D-6E8A-4147-A177-3AD203B41FA5}">
                      <a16:colId xmlns:a16="http://schemas.microsoft.com/office/drawing/2014/main" val="2602523278"/>
                    </a:ext>
                  </a:extLst>
                </a:gridCol>
                <a:gridCol w="1193800">
                  <a:extLst>
                    <a:ext uri="{9D8B030D-6E8A-4147-A177-3AD203B41FA5}">
                      <a16:colId xmlns:a16="http://schemas.microsoft.com/office/drawing/2014/main" val="1480354417"/>
                    </a:ext>
                  </a:extLst>
                </a:gridCol>
              </a:tblGrid>
              <a:tr h="330200">
                <a:tc>
                  <a:txBody>
                    <a:bodyPr/>
                    <a:lstStyle/>
                    <a:p>
                      <a:pPr algn="ctr" fontAlgn="ctr"/>
                      <a:r>
                        <a:rPr lang="en-US" sz="1000" b="1" i="0" u="none" strike="noStrike" dirty="0">
                          <a:solidFill>
                            <a:srgbClr val="FFFFFF"/>
                          </a:solidFill>
                          <a:effectLst/>
                          <a:latin typeface="Arial" panose="020B0604020202020204" pitchFamily="34" charset="0"/>
                        </a:rPr>
                        <a:t>Maintenance Interval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rgbClr val="FFFFFF"/>
                          </a:solidFill>
                          <a:effectLst/>
                          <a:latin typeface="Arial" panose="020B0604020202020204" pitchFamily="34" charset="0"/>
                        </a:rPr>
                        <a:t>Dealer Cost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rgbClr val="FFFFFF"/>
                          </a:solidFill>
                          <a:effectLst/>
                          <a:latin typeface="Arial" panose="020B0604020202020204" pitchFamily="34" charset="0"/>
                        </a:rPr>
                        <a:t>Retail PPM Price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rgbClr val="FFFFFF"/>
                          </a:solidFill>
                          <a:effectLst/>
                          <a:latin typeface="Arial" panose="020B0604020202020204" pitchFamily="34" charset="0"/>
                        </a:rPr>
                        <a:t>Dealer Markup</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extLst>
                  <a:ext uri="{0D108BD9-81ED-4DB2-BD59-A6C34878D82A}">
                    <a16:rowId xmlns:a16="http://schemas.microsoft.com/office/drawing/2014/main" val="2636996167"/>
                  </a:ext>
                </a:extLst>
              </a:tr>
              <a:tr h="184150">
                <a:tc>
                  <a:txBody>
                    <a:bodyPr/>
                    <a:lstStyle/>
                    <a:p>
                      <a:pPr algn="ctr" fontAlgn="ctr"/>
                      <a:r>
                        <a:rPr lang="en-US" sz="1000" b="0" i="0" u="none" strike="noStrike" dirty="0">
                          <a:solidFill>
                            <a:srgbClr val="000000"/>
                          </a:solidFill>
                          <a:effectLst/>
                          <a:latin typeface="Arial" panose="020B060402020202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$234</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$334</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1100" b="0" i="0" u="none" strike="noStrike" dirty="0">
                          <a:solidFill>
                            <a:srgbClr val="000000"/>
                          </a:solidFill>
                          <a:effectLst/>
                          <a:latin typeface="Calibri" panose="020F0502020204030204" pitchFamily="34" charset="0"/>
                        </a:rPr>
                        <a:t>$100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93284172"/>
                  </a:ext>
                </a:extLst>
              </a:tr>
              <a:tr h="184150">
                <a:tc>
                  <a:txBody>
                    <a:bodyPr/>
                    <a:lstStyle/>
                    <a:p>
                      <a:pPr algn="ctr" fontAlgn="ctr"/>
                      <a:r>
                        <a:rPr lang="en-US" sz="1000" b="0" i="0" u="none" strike="noStrike" dirty="0">
                          <a:solidFill>
                            <a:srgbClr val="000000"/>
                          </a:solidFill>
                          <a:effectLst/>
                          <a:latin typeface="Arial" panose="020B060402020202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$342</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$442</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6566486"/>
                  </a:ext>
                </a:extLst>
              </a:tr>
              <a:tr h="184150">
                <a:tc>
                  <a:txBody>
                    <a:bodyPr/>
                    <a:lstStyle/>
                    <a:p>
                      <a:pPr algn="ctr" fontAlgn="ctr"/>
                      <a:r>
                        <a:rPr lang="en-US" sz="1000" b="0" i="0" u="none" strike="noStrike" dirty="0">
                          <a:solidFill>
                            <a:srgbClr val="000000"/>
                          </a:solidFill>
                          <a:effectLst/>
                          <a:latin typeface="Arial" panose="020B0604020202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$453</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$603</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algn="ctr" fontAlgn="ctr"/>
                      <a:r>
                        <a:rPr lang="en-US" sz="1100" b="0" i="0" u="none" strike="noStrike" dirty="0" smtClean="0">
                          <a:solidFill>
                            <a:srgbClr val="000000"/>
                          </a:solidFill>
                          <a:effectLst/>
                          <a:latin typeface="Calibri" panose="020F0502020204030204" pitchFamily="34" charset="0"/>
                        </a:rPr>
                        <a:t>$150</a:t>
                      </a: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23616955"/>
                  </a:ext>
                </a:extLst>
              </a:tr>
              <a:tr h="184150">
                <a:tc>
                  <a:txBody>
                    <a:bodyPr/>
                    <a:lstStyle/>
                    <a:p>
                      <a:pPr algn="ctr" fontAlgn="ctr"/>
                      <a:r>
                        <a:rPr lang="en-US" sz="1000" b="0" i="0" u="none" strike="noStrike" dirty="0">
                          <a:solidFill>
                            <a:srgbClr val="000000"/>
                          </a:solidFill>
                          <a:effectLst/>
                          <a:latin typeface="Arial" panose="020B060402020202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$555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$705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89667721"/>
                  </a:ext>
                </a:extLst>
              </a:tr>
              <a:tr h="184150">
                <a:tc>
                  <a:txBody>
                    <a:bodyPr/>
                    <a:lstStyle/>
                    <a:p>
                      <a:pPr algn="ctr" fontAlgn="ctr"/>
                      <a:r>
                        <a:rPr lang="en-US" sz="1000" b="0" i="0" u="none" strike="noStrike" dirty="0">
                          <a:solidFill>
                            <a:srgbClr val="000000"/>
                          </a:solidFill>
                          <a:effectLst/>
                          <a:latin typeface="Arial" panose="020B060402020202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$659</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$859</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rowSpan="3">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rPr>
                        <a:t>$200</a:t>
                      </a:r>
                    </a:p>
                    <a:p>
                      <a:pPr algn="ctr" fontAlgn="ctr"/>
                      <a:r>
                        <a:rPr lang="en-US" sz="1100" b="0" i="0" u="none" strike="noStrike" dirty="0" smtClean="0">
                          <a:solidFill>
                            <a:srgbClr val="000000"/>
                          </a:solidFill>
                          <a:effectLst/>
                          <a:latin typeface="Calibri" panose="020F0502020204030204" pitchFamily="34" charset="0"/>
                        </a:rPr>
                        <a:t> </a:t>
                      </a: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extLst>
                  <a:ext uri="{0D108BD9-81ED-4DB2-BD59-A6C34878D82A}">
                    <a16:rowId xmlns:a16="http://schemas.microsoft.com/office/drawing/2014/main" val="219090362"/>
                  </a:ext>
                </a:extLst>
              </a:tr>
              <a:tr h="184150">
                <a:tc>
                  <a:txBody>
                    <a:bodyPr/>
                    <a:lstStyle/>
                    <a:p>
                      <a:pPr algn="ctr" fontAlgn="ctr"/>
                      <a:r>
                        <a:rPr lang="en-US" sz="1000" b="0" i="0" u="none" strike="noStrike" dirty="0">
                          <a:solidFill>
                            <a:srgbClr val="000000"/>
                          </a:solidFill>
                          <a:effectLst/>
                          <a:latin typeface="Arial" panose="020B0604020202020204" pitchFamily="34" charset="0"/>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$757</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$957</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281388190"/>
                  </a:ext>
                </a:extLst>
              </a:tr>
              <a:tr h="184150">
                <a:tc>
                  <a:txBody>
                    <a:bodyPr/>
                    <a:lstStyle/>
                    <a:p>
                      <a:pPr algn="ctr" fontAlgn="ctr"/>
                      <a:r>
                        <a:rPr lang="en-US" sz="1000" b="0" i="0" u="none" strike="noStrike" dirty="0" smtClean="0">
                          <a:solidFill>
                            <a:srgbClr val="000000"/>
                          </a:solidFill>
                          <a:effectLst/>
                          <a:latin typeface="Arial" panose="020B0604020202020204" pitchFamily="34" charset="0"/>
                        </a:rPr>
                        <a:t>8</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$859</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a:solidFill>
                            <a:srgbClr val="000000"/>
                          </a:solidFill>
                          <a:effectLst/>
                          <a:latin typeface="Arial" panose="020B0604020202020204" pitchFamily="34" charset="0"/>
                        </a:rPr>
                        <a:t>$</a:t>
                      </a:r>
                      <a:r>
                        <a:rPr lang="en-US" sz="1000" b="0" i="0" u="none" strike="noStrike" dirty="0" smtClean="0">
                          <a:solidFill>
                            <a:srgbClr val="000000"/>
                          </a:solidFill>
                          <a:effectLst/>
                          <a:latin typeface="Arial" panose="020B0604020202020204" pitchFamily="34" charset="0"/>
                        </a:rPr>
                        <a:t>1,059</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680674148"/>
                  </a:ext>
                </a:extLst>
              </a:tr>
            </a:tbl>
          </a:graphicData>
        </a:graphic>
      </p:graphicFrame>
      <p:sp>
        <p:nvSpPr>
          <p:cNvPr id="6" name="TextBox 5"/>
          <p:cNvSpPr txBox="1"/>
          <p:nvPr/>
        </p:nvSpPr>
        <p:spPr>
          <a:xfrm>
            <a:off x="3563381" y="1009685"/>
            <a:ext cx="1874894" cy="276999"/>
          </a:xfrm>
          <a:prstGeom prst="rect">
            <a:avLst/>
          </a:prstGeom>
          <a:solidFill>
            <a:schemeClr val="bg1"/>
          </a:solidFill>
        </p:spPr>
        <p:txBody>
          <a:bodyPr wrap="square" rtlCol="0">
            <a:spAutoFit/>
          </a:bodyPr>
          <a:lstStyle/>
          <a:p>
            <a:r>
              <a:rPr lang="pt-BR" sz="1200" b="1" dirty="0">
                <a:solidFill>
                  <a:schemeClr val="tx2"/>
                </a:solidFill>
              </a:rPr>
              <a:t>Class 4</a:t>
            </a:r>
            <a:r>
              <a:rPr lang="pt-BR" sz="1200" b="1" dirty="0" smtClean="0">
                <a:solidFill>
                  <a:schemeClr val="tx2"/>
                </a:solidFill>
              </a:rPr>
              <a:t>: Atlas </a:t>
            </a:r>
            <a:endParaRPr lang="en-US" sz="1200" dirty="0">
              <a:solidFill>
                <a:schemeClr val="tx2"/>
              </a:solidFill>
            </a:endParaRPr>
          </a:p>
        </p:txBody>
      </p:sp>
      <p:sp>
        <p:nvSpPr>
          <p:cNvPr id="7"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CA" dirty="0" smtClean="0">
                <a:latin typeface="Arial"/>
              </a:rPr>
              <a:t>Pricing and</a:t>
            </a:r>
            <a:r>
              <a:rPr kumimoji="0" lang="en-CA" sz="2500" b="1" i="0" u="none" strike="noStrike" kern="1200" cap="none" spc="0" normalizeH="0" baseline="0" noProof="0" dirty="0" smtClean="0">
                <a:ln>
                  <a:noFill/>
                </a:ln>
                <a:solidFill>
                  <a:srgbClr val="E06821"/>
                </a:solidFill>
                <a:effectLst/>
                <a:uLnTx/>
                <a:uFillTx/>
                <a:latin typeface="Arial"/>
                <a:ea typeface="+mj-ea"/>
                <a:cs typeface="+mj-cs"/>
              </a:rPr>
              <a:t> Markup</a:t>
            </a:r>
            <a:r>
              <a:rPr kumimoji="0" lang="en-CA" sz="2500" b="1" i="0" u="none" strike="noStrike" kern="1200" cap="none" spc="0" normalizeH="0" noProof="0" dirty="0" smtClean="0">
                <a:ln>
                  <a:noFill/>
                </a:ln>
                <a:solidFill>
                  <a:srgbClr val="E06821"/>
                </a:solidFill>
                <a:effectLst/>
                <a:uLnTx/>
                <a:uFillTx/>
                <a:latin typeface="Arial"/>
                <a:ea typeface="+mj-ea"/>
                <a:cs typeface="+mj-cs"/>
              </a:rPr>
              <a:t> – Basic Plan – Class </a:t>
            </a:r>
            <a:r>
              <a:rPr lang="en-CA" dirty="0">
                <a:latin typeface="Arial"/>
              </a:rPr>
              <a:t>4</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pic>
        <p:nvPicPr>
          <p:cNvPr id="8" name="Picture 7" descr="SecureDrive_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Tree>
    <p:extLst>
      <p:ext uri="{BB962C8B-B14F-4D97-AF65-F5344CB8AC3E}">
        <p14:creationId xmlns:p14="http://schemas.microsoft.com/office/powerpoint/2010/main" val="179241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52799644"/>
              </p:ext>
            </p:extLst>
          </p:nvPr>
        </p:nvGraphicFramePr>
        <p:xfrm>
          <a:off x="2021840" y="1447324"/>
          <a:ext cx="4775200" cy="1619250"/>
        </p:xfrm>
        <a:graphic>
          <a:graphicData uri="http://schemas.openxmlformats.org/drawingml/2006/table">
            <a:tbl>
              <a:tblPr/>
              <a:tblGrid>
                <a:gridCol w="1193800">
                  <a:extLst>
                    <a:ext uri="{9D8B030D-6E8A-4147-A177-3AD203B41FA5}">
                      <a16:colId xmlns:a16="http://schemas.microsoft.com/office/drawing/2014/main" val="3709661134"/>
                    </a:ext>
                  </a:extLst>
                </a:gridCol>
                <a:gridCol w="1193800">
                  <a:extLst>
                    <a:ext uri="{9D8B030D-6E8A-4147-A177-3AD203B41FA5}">
                      <a16:colId xmlns:a16="http://schemas.microsoft.com/office/drawing/2014/main" val="2955569480"/>
                    </a:ext>
                  </a:extLst>
                </a:gridCol>
                <a:gridCol w="1193800">
                  <a:extLst>
                    <a:ext uri="{9D8B030D-6E8A-4147-A177-3AD203B41FA5}">
                      <a16:colId xmlns:a16="http://schemas.microsoft.com/office/drawing/2014/main" val="2602523278"/>
                    </a:ext>
                  </a:extLst>
                </a:gridCol>
                <a:gridCol w="1193800">
                  <a:extLst>
                    <a:ext uri="{9D8B030D-6E8A-4147-A177-3AD203B41FA5}">
                      <a16:colId xmlns:a16="http://schemas.microsoft.com/office/drawing/2014/main" val="1480354417"/>
                    </a:ext>
                  </a:extLst>
                </a:gridCol>
              </a:tblGrid>
              <a:tr h="330200">
                <a:tc>
                  <a:txBody>
                    <a:bodyPr/>
                    <a:lstStyle/>
                    <a:p>
                      <a:pPr algn="ctr" fontAlgn="ctr"/>
                      <a:r>
                        <a:rPr lang="en-US" sz="1000" b="1" i="0" u="none" strike="noStrike" dirty="0">
                          <a:solidFill>
                            <a:srgbClr val="FFFFFF"/>
                          </a:solidFill>
                          <a:effectLst/>
                          <a:latin typeface="Arial" panose="020B0604020202020204" pitchFamily="34" charset="0"/>
                        </a:rPr>
                        <a:t>Maintenance Interval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rgbClr val="FFFFFF"/>
                          </a:solidFill>
                          <a:effectLst/>
                          <a:latin typeface="Arial" panose="020B0604020202020204" pitchFamily="34" charset="0"/>
                        </a:rPr>
                        <a:t>Dealer Cost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rgbClr val="FFFFFF"/>
                          </a:solidFill>
                          <a:effectLst/>
                          <a:latin typeface="Arial" panose="020B0604020202020204" pitchFamily="34" charset="0"/>
                        </a:rPr>
                        <a:t>Retail PPM Price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rgbClr val="FFFFFF"/>
                          </a:solidFill>
                          <a:effectLst/>
                          <a:latin typeface="Arial" panose="020B0604020202020204" pitchFamily="34" charset="0"/>
                        </a:rPr>
                        <a:t>Dealer Markup</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extLst>
                  <a:ext uri="{0D108BD9-81ED-4DB2-BD59-A6C34878D82A}">
                    <a16:rowId xmlns:a16="http://schemas.microsoft.com/office/drawing/2014/main" val="2636996167"/>
                  </a:ext>
                </a:extLst>
              </a:tr>
              <a:tr h="184150">
                <a:tc>
                  <a:txBody>
                    <a:bodyPr/>
                    <a:lstStyle/>
                    <a:p>
                      <a:pPr algn="ctr" fontAlgn="ctr"/>
                      <a:r>
                        <a:rPr lang="en-US" sz="1000" b="0" i="0" u="none" strike="noStrike" dirty="0" smtClean="0">
                          <a:solidFill>
                            <a:srgbClr val="000000"/>
                          </a:solidFill>
                          <a:effectLst/>
                          <a:latin typeface="Arial" panose="020B0604020202020204" pitchFamily="34" charset="0"/>
                        </a:rPr>
                        <a:t>2</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$360</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$560</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n-US" sz="1100" b="0" i="0" u="none" strike="noStrike" dirty="0" smtClean="0">
                          <a:solidFill>
                            <a:srgbClr val="000000"/>
                          </a:solidFill>
                          <a:effectLst/>
                          <a:latin typeface="Calibri" panose="020F0502020204030204" pitchFamily="34" charset="0"/>
                        </a:rPr>
                        <a:t>$200 </a:t>
                      </a: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93284172"/>
                  </a:ext>
                </a:extLst>
              </a:tr>
              <a:tr h="184150">
                <a:tc>
                  <a:txBody>
                    <a:bodyPr/>
                    <a:lstStyle/>
                    <a:p>
                      <a:pPr algn="ctr" fontAlgn="ctr"/>
                      <a:r>
                        <a:rPr lang="en-US" sz="1000" b="0" i="0" u="none" strike="noStrike" dirty="0">
                          <a:solidFill>
                            <a:srgbClr val="000000"/>
                          </a:solidFill>
                          <a:effectLst/>
                          <a:latin typeface="Arial" panose="020B0604020202020204" pitchFamily="34" charset="0"/>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$499</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$699</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6566486"/>
                  </a:ext>
                </a:extLst>
              </a:tr>
              <a:tr h="184150">
                <a:tc>
                  <a:txBody>
                    <a:bodyPr/>
                    <a:lstStyle/>
                    <a:p>
                      <a:pPr algn="ctr" fontAlgn="ctr"/>
                      <a:r>
                        <a:rPr lang="en-US" sz="1000" b="0" i="0" u="none" strike="noStrike" dirty="0">
                          <a:solidFill>
                            <a:srgbClr val="000000"/>
                          </a:solidFill>
                          <a:effectLst/>
                          <a:latin typeface="Arial" panose="020B0604020202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$876</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$1,176</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algn="ctr" fontAlgn="ctr"/>
                      <a:r>
                        <a:rPr lang="en-US" sz="1100" b="0" i="0" u="none" strike="noStrike" dirty="0" smtClean="0">
                          <a:solidFill>
                            <a:srgbClr val="000000"/>
                          </a:solidFill>
                          <a:effectLst/>
                          <a:latin typeface="Calibri" panose="020F0502020204030204" pitchFamily="34" charset="0"/>
                        </a:rPr>
                        <a:t>$300</a:t>
                      </a: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23616955"/>
                  </a:ext>
                </a:extLst>
              </a:tr>
              <a:tr h="184150">
                <a:tc>
                  <a:txBody>
                    <a:bodyPr/>
                    <a:lstStyle/>
                    <a:p>
                      <a:pPr algn="ctr" fontAlgn="ctr"/>
                      <a:r>
                        <a:rPr lang="en-US" sz="1000" b="0" i="0" u="none" strike="noStrike" dirty="0">
                          <a:solidFill>
                            <a:srgbClr val="000000"/>
                          </a:solidFill>
                          <a:effectLst/>
                          <a:latin typeface="Arial" panose="020B060402020202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$1,008</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sz="1000" b="0" i="0" u="none" strike="noStrike" dirty="0" smtClean="0">
                          <a:solidFill>
                            <a:srgbClr val="000000"/>
                          </a:solidFill>
                          <a:effectLst/>
                          <a:latin typeface="Arial" panose="020B0604020202020204" pitchFamily="34" charset="0"/>
                        </a:rPr>
                        <a:t>$1,308</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89667721"/>
                  </a:ext>
                </a:extLst>
              </a:tr>
              <a:tr h="184150">
                <a:tc>
                  <a:txBody>
                    <a:bodyPr/>
                    <a:lstStyle/>
                    <a:p>
                      <a:pPr algn="ctr" fontAlgn="ctr"/>
                      <a:r>
                        <a:rPr lang="en-US" sz="1000" b="0" i="0" u="none" strike="noStrike" dirty="0">
                          <a:solidFill>
                            <a:srgbClr val="000000"/>
                          </a:solidFill>
                          <a:effectLst/>
                          <a:latin typeface="Arial" panose="020B060402020202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$1,228</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$1,628</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rowSpan="3">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rPr>
                        <a:t>$400</a:t>
                      </a:r>
                    </a:p>
                    <a:p>
                      <a:pPr algn="ctr" fontAlgn="ctr"/>
                      <a:r>
                        <a:rPr lang="en-US" sz="1100" b="0" i="0" u="none" strike="noStrike" dirty="0" smtClean="0">
                          <a:solidFill>
                            <a:srgbClr val="000000"/>
                          </a:solidFill>
                          <a:effectLst/>
                          <a:latin typeface="Calibri" panose="020F0502020204030204" pitchFamily="34" charset="0"/>
                        </a:rPr>
                        <a:t> </a:t>
                      </a: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extLst>
                  <a:ext uri="{0D108BD9-81ED-4DB2-BD59-A6C34878D82A}">
                    <a16:rowId xmlns:a16="http://schemas.microsoft.com/office/drawing/2014/main" val="219090362"/>
                  </a:ext>
                </a:extLst>
              </a:tr>
              <a:tr h="184150">
                <a:tc>
                  <a:txBody>
                    <a:bodyPr/>
                    <a:lstStyle/>
                    <a:p>
                      <a:pPr algn="ctr" fontAlgn="ctr"/>
                      <a:r>
                        <a:rPr lang="en-US" sz="1000" b="0" i="0" u="none" strike="noStrike" dirty="0">
                          <a:solidFill>
                            <a:srgbClr val="000000"/>
                          </a:solidFill>
                          <a:effectLst/>
                          <a:latin typeface="Arial" panose="020B0604020202020204" pitchFamily="34" charset="0"/>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$1,353</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$1,753</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281388190"/>
                  </a:ext>
                </a:extLst>
              </a:tr>
              <a:tr h="184150">
                <a:tc>
                  <a:txBody>
                    <a:bodyPr/>
                    <a:lstStyle/>
                    <a:p>
                      <a:pPr algn="ctr" fontAlgn="ctr"/>
                      <a:r>
                        <a:rPr lang="en-US" sz="1000" b="0" i="0" u="none" strike="noStrike" dirty="0" smtClean="0">
                          <a:solidFill>
                            <a:srgbClr val="000000"/>
                          </a:solidFill>
                          <a:effectLst/>
                          <a:latin typeface="Arial" panose="020B0604020202020204" pitchFamily="34" charset="0"/>
                        </a:rPr>
                        <a:t>8</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$1,698</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a:txBody>
                    <a:bodyPr/>
                    <a:lstStyle/>
                    <a:p>
                      <a:pPr algn="ctr" fontAlgn="ctr"/>
                      <a:r>
                        <a:rPr lang="en-US" sz="1000" b="0" i="0" u="none" strike="noStrike" dirty="0" smtClean="0">
                          <a:solidFill>
                            <a:srgbClr val="000000"/>
                          </a:solidFill>
                          <a:effectLst/>
                          <a:latin typeface="Arial" panose="020B0604020202020204" pitchFamily="34" charset="0"/>
                        </a:rPr>
                        <a:t>$2,098</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D4D4"/>
                    </a:solidFill>
                  </a:tcPr>
                </a:tc>
                <a:tc vMerge="1">
                  <a:txBody>
                    <a:bodyPr/>
                    <a:lstStyle/>
                    <a:p>
                      <a:pPr algn="ctr" fontAlgn="ctr"/>
                      <a:endParaRPr lang="en-US" sz="11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680674148"/>
                  </a:ext>
                </a:extLst>
              </a:tr>
            </a:tbl>
          </a:graphicData>
        </a:graphic>
      </p:graphicFrame>
      <p:sp>
        <p:nvSpPr>
          <p:cNvPr id="7"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CA" dirty="0" smtClean="0">
                <a:latin typeface="Arial"/>
              </a:rPr>
              <a:t>Pricing and</a:t>
            </a:r>
            <a:r>
              <a:rPr kumimoji="0" lang="en-CA" sz="2500" b="1" i="0" u="none" strike="noStrike" kern="1200" cap="none" spc="0" normalizeH="0" baseline="0" noProof="0" dirty="0" smtClean="0">
                <a:ln>
                  <a:noFill/>
                </a:ln>
                <a:solidFill>
                  <a:srgbClr val="E06821"/>
                </a:solidFill>
                <a:effectLst/>
                <a:uLnTx/>
                <a:uFillTx/>
                <a:latin typeface="Arial"/>
                <a:ea typeface="+mj-ea"/>
                <a:cs typeface="+mj-cs"/>
              </a:rPr>
              <a:t> Markup</a:t>
            </a:r>
            <a:r>
              <a:rPr kumimoji="0" lang="en-CA" sz="2500" b="1" i="0" u="none" strike="noStrike" kern="1200" cap="none" spc="0" normalizeH="0" noProof="0" dirty="0" smtClean="0">
                <a:ln>
                  <a:noFill/>
                </a:ln>
                <a:solidFill>
                  <a:srgbClr val="E06821"/>
                </a:solidFill>
                <a:effectLst/>
                <a:uLnTx/>
                <a:uFillTx/>
                <a:latin typeface="Arial"/>
                <a:ea typeface="+mj-ea"/>
                <a:cs typeface="+mj-cs"/>
              </a:rPr>
              <a:t> – Plus Plan – Class </a:t>
            </a:r>
            <a:r>
              <a:rPr lang="en-CA" dirty="0">
                <a:latin typeface="Arial"/>
              </a:rPr>
              <a:t>4</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pic>
        <p:nvPicPr>
          <p:cNvPr id="8" name="Picture 7" descr="SecureDrive_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
        <p:nvSpPr>
          <p:cNvPr id="6" name="TextBox 5"/>
          <p:cNvSpPr txBox="1"/>
          <p:nvPr/>
        </p:nvSpPr>
        <p:spPr>
          <a:xfrm>
            <a:off x="3563381" y="1009685"/>
            <a:ext cx="1874894" cy="276999"/>
          </a:xfrm>
          <a:prstGeom prst="rect">
            <a:avLst/>
          </a:prstGeom>
          <a:solidFill>
            <a:schemeClr val="bg1"/>
          </a:solidFill>
        </p:spPr>
        <p:txBody>
          <a:bodyPr wrap="square" rtlCol="0">
            <a:spAutoFit/>
          </a:bodyPr>
          <a:lstStyle/>
          <a:p>
            <a:r>
              <a:rPr lang="pt-BR" sz="1200" b="1" dirty="0">
                <a:solidFill>
                  <a:schemeClr val="tx2"/>
                </a:solidFill>
              </a:rPr>
              <a:t>Class 4</a:t>
            </a:r>
            <a:r>
              <a:rPr lang="pt-BR" sz="1200" b="1" dirty="0" smtClean="0">
                <a:solidFill>
                  <a:schemeClr val="tx2"/>
                </a:solidFill>
              </a:rPr>
              <a:t>: Atlas </a:t>
            </a:r>
            <a:endParaRPr lang="en-US" sz="1200" dirty="0">
              <a:solidFill>
                <a:schemeClr val="tx2"/>
              </a:solidFill>
            </a:endParaRPr>
          </a:p>
        </p:txBody>
      </p:sp>
    </p:spTree>
    <p:extLst>
      <p:ext uri="{BB962C8B-B14F-4D97-AF65-F5344CB8AC3E}">
        <p14:creationId xmlns:p14="http://schemas.microsoft.com/office/powerpoint/2010/main" val="3373635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CA" dirty="0" smtClean="0">
                <a:latin typeface="Arial"/>
              </a:rPr>
              <a:t>Pricing and</a:t>
            </a:r>
            <a:r>
              <a:rPr kumimoji="0" lang="en-CA" sz="2500" b="1" i="0" u="none" strike="noStrike" kern="1200" cap="none" spc="0" normalizeH="0" baseline="0" noProof="0" dirty="0" smtClean="0">
                <a:ln>
                  <a:noFill/>
                </a:ln>
                <a:solidFill>
                  <a:srgbClr val="E06821"/>
                </a:solidFill>
                <a:effectLst/>
                <a:uLnTx/>
                <a:uFillTx/>
                <a:latin typeface="Arial"/>
                <a:ea typeface="+mj-ea"/>
                <a:cs typeface="+mj-cs"/>
              </a:rPr>
              <a:t> Markup</a:t>
            </a:r>
            <a:r>
              <a:rPr kumimoji="0" lang="en-CA" sz="2500" b="1" i="0" u="none" strike="noStrike" kern="1200" cap="none" spc="0" normalizeH="0" noProof="0" dirty="0" smtClean="0">
                <a:ln>
                  <a:noFill/>
                </a:ln>
                <a:solidFill>
                  <a:srgbClr val="E06821"/>
                </a:solidFill>
                <a:effectLst/>
                <a:uLnTx/>
                <a:uFillTx/>
                <a:latin typeface="Arial"/>
                <a:ea typeface="+mj-ea"/>
                <a:cs typeface="+mj-cs"/>
              </a:rPr>
              <a:t> – Additional </a:t>
            </a:r>
            <a:r>
              <a:rPr lang="en-CA" dirty="0" smtClean="0">
                <a:latin typeface="Arial"/>
              </a:rPr>
              <a:t>Option</a:t>
            </a:r>
            <a:r>
              <a:rPr kumimoji="0" lang="en-CA" sz="2500" b="1" i="0" u="none" strike="noStrike" kern="1200" cap="none" spc="0" normalizeH="0" noProof="0" dirty="0" smtClean="0">
                <a:ln>
                  <a:noFill/>
                </a:ln>
                <a:solidFill>
                  <a:srgbClr val="E06821"/>
                </a:solidFill>
                <a:effectLst/>
                <a:uLnTx/>
                <a:uFillTx/>
                <a:latin typeface="Arial"/>
                <a:ea typeface="+mj-ea"/>
                <a:cs typeface="+mj-cs"/>
              </a:rPr>
              <a:t> – Class 4</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pic>
        <p:nvPicPr>
          <p:cNvPr id="8" name="Picture 7" descr="SecureDrive_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984702702"/>
              </p:ext>
            </p:extLst>
          </p:nvPr>
        </p:nvGraphicFramePr>
        <p:xfrm>
          <a:off x="1206074" y="1604561"/>
          <a:ext cx="6757946" cy="1152954"/>
        </p:xfrm>
        <a:graphic>
          <a:graphicData uri="http://schemas.openxmlformats.org/drawingml/2006/table">
            <a:tbl>
              <a:tblPr/>
              <a:tblGrid>
                <a:gridCol w="3561613">
                  <a:extLst>
                    <a:ext uri="{9D8B030D-6E8A-4147-A177-3AD203B41FA5}">
                      <a16:colId xmlns:a16="http://schemas.microsoft.com/office/drawing/2014/main" val="2666811062"/>
                    </a:ext>
                  </a:extLst>
                </a:gridCol>
                <a:gridCol w="456619">
                  <a:extLst>
                    <a:ext uri="{9D8B030D-6E8A-4147-A177-3AD203B41FA5}">
                      <a16:colId xmlns:a16="http://schemas.microsoft.com/office/drawing/2014/main" val="977953438"/>
                    </a:ext>
                  </a:extLst>
                </a:gridCol>
                <a:gridCol w="456619">
                  <a:extLst>
                    <a:ext uri="{9D8B030D-6E8A-4147-A177-3AD203B41FA5}">
                      <a16:colId xmlns:a16="http://schemas.microsoft.com/office/drawing/2014/main" val="258389790"/>
                    </a:ext>
                  </a:extLst>
                </a:gridCol>
                <a:gridCol w="456619">
                  <a:extLst>
                    <a:ext uri="{9D8B030D-6E8A-4147-A177-3AD203B41FA5}">
                      <a16:colId xmlns:a16="http://schemas.microsoft.com/office/drawing/2014/main" val="2972953139"/>
                    </a:ext>
                  </a:extLst>
                </a:gridCol>
                <a:gridCol w="456619">
                  <a:extLst>
                    <a:ext uri="{9D8B030D-6E8A-4147-A177-3AD203B41FA5}">
                      <a16:colId xmlns:a16="http://schemas.microsoft.com/office/drawing/2014/main" val="2028613845"/>
                    </a:ext>
                  </a:extLst>
                </a:gridCol>
                <a:gridCol w="456619">
                  <a:extLst>
                    <a:ext uri="{9D8B030D-6E8A-4147-A177-3AD203B41FA5}">
                      <a16:colId xmlns:a16="http://schemas.microsoft.com/office/drawing/2014/main" val="756370656"/>
                    </a:ext>
                  </a:extLst>
                </a:gridCol>
                <a:gridCol w="456619">
                  <a:extLst>
                    <a:ext uri="{9D8B030D-6E8A-4147-A177-3AD203B41FA5}">
                      <a16:colId xmlns:a16="http://schemas.microsoft.com/office/drawing/2014/main" val="3744027307"/>
                    </a:ext>
                  </a:extLst>
                </a:gridCol>
                <a:gridCol w="456619">
                  <a:extLst>
                    <a:ext uri="{9D8B030D-6E8A-4147-A177-3AD203B41FA5}">
                      <a16:colId xmlns:a16="http://schemas.microsoft.com/office/drawing/2014/main" val="777934182"/>
                    </a:ext>
                  </a:extLst>
                </a:gridCol>
              </a:tblGrid>
              <a:tr h="262926">
                <a:tc>
                  <a:txBody>
                    <a:bodyPr/>
                    <a:lstStyle/>
                    <a:p>
                      <a:pPr marL="174625" indent="-120650" algn="l" fontAlgn="b"/>
                      <a:r>
                        <a:rPr lang="en-US" sz="1100" b="1" i="0" u="none" strike="noStrike" dirty="0" smtClean="0">
                          <a:solidFill>
                            <a:schemeClr val="bg1"/>
                          </a:solidFill>
                          <a:effectLst/>
                          <a:latin typeface="Arial" panose="020B0604020202020204" pitchFamily="34" charset="0"/>
                        </a:rPr>
                        <a:t>Option</a:t>
                      </a:r>
                      <a:endParaRPr lang="en-US" sz="1100" b="1" i="0" u="none" strike="noStrike" dirty="0">
                        <a:solidFill>
                          <a:schemeClr val="bg1"/>
                        </a:solidFill>
                        <a:effectLst/>
                        <a:latin typeface="Arial" panose="020B0604020202020204" pitchFamily="34" charset="0"/>
                      </a:endParaRPr>
                    </a:p>
                  </a:txBody>
                  <a:tcPr marL="5443" marR="5443" marT="544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chemeClr val="bg1"/>
                          </a:solidFill>
                          <a:effectLst/>
                          <a:latin typeface="Arial" panose="020B0604020202020204" pitchFamily="34" charset="0"/>
                        </a:rPr>
                        <a:t>2</a:t>
                      </a:r>
                      <a:endParaRPr lang="en-US" sz="1000" b="1" i="0" u="none" strike="noStrike" dirty="0">
                        <a:solidFill>
                          <a:schemeClr val="bg1"/>
                        </a:solidFill>
                        <a:effectLst/>
                        <a:latin typeface="Arial" panose="020B0604020202020204" pitchFamily="34" charset="0"/>
                      </a:endParaRPr>
                    </a:p>
                  </a:txBody>
                  <a:tcPr marL="5443" marR="5443" marT="544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chemeClr val="bg1"/>
                          </a:solidFill>
                          <a:effectLst/>
                          <a:latin typeface="Arial" panose="020B0604020202020204" pitchFamily="34" charset="0"/>
                        </a:rPr>
                        <a:t>3</a:t>
                      </a:r>
                      <a:endParaRPr lang="en-US" sz="1000" b="1" i="0" u="none" strike="noStrike" dirty="0">
                        <a:solidFill>
                          <a:schemeClr val="bg1"/>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chemeClr val="bg1"/>
                          </a:solidFill>
                          <a:effectLst/>
                          <a:latin typeface="Arial" panose="020B0604020202020204" pitchFamily="34" charset="0"/>
                        </a:rPr>
                        <a:t>4</a:t>
                      </a:r>
                      <a:endParaRPr lang="en-US" sz="1000" b="1" i="0" u="none" strike="noStrike" dirty="0">
                        <a:solidFill>
                          <a:schemeClr val="bg1"/>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chemeClr val="bg1"/>
                          </a:solidFill>
                          <a:effectLst/>
                          <a:latin typeface="Arial" panose="020B0604020202020204" pitchFamily="34" charset="0"/>
                        </a:rPr>
                        <a:t>5</a:t>
                      </a:r>
                      <a:endParaRPr lang="en-US" sz="1000" b="1" i="0" u="none" strike="noStrike" dirty="0">
                        <a:solidFill>
                          <a:schemeClr val="bg1"/>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chemeClr val="bg1"/>
                          </a:solidFill>
                          <a:effectLst/>
                          <a:latin typeface="Arial" panose="020B0604020202020204" pitchFamily="34" charset="0"/>
                        </a:rPr>
                        <a:t>6</a:t>
                      </a:r>
                      <a:endParaRPr lang="en-US" sz="1000" b="1" i="0" u="none" strike="noStrike" dirty="0">
                        <a:solidFill>
                          <a:schemeClr val="bg1"/>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chemeClr val="bg1"/>
                          </a:solidFill>
                          <a:effectLst/>
                          <a:latin typeface="Arial" panose="020B0604020202020204" pitchFamily="34" charset="0"/>
                        </a:rPr>
                        <a:t>7</a:t>
                      </a:r>
                      <a:endParaRPr lang="en-US" sz="1000" b="1" i="0" u="none" strike="noStrike" dirty="0">
                        <a:solidFill>
                          <a:schemeClr val="bg1"/>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chemeClr val="bg1"/>
                          </a:solidFill>
                          <a:effectLst/>
                          <a:latin typeface="Arial" panose="020B0604020202020204" pitchFamily="34" charset="0"/>
                        </a:rPr>
                        <a:t>8</a:t>
                      </a:r>
                      <a:endParaRPr lang="en-US" sz="1000" b="1" i="0" u="none" strike="noStrike" dirty="0">
                        <a:solidFill>
                          <a:schemeClr val="bg1"/>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extLst>
                  <a:ext uri="{0D108BD9-81ED-4DB2-BD59-A6C34878D82A}">
                    <a16:rowId xmlns:a16="http://schemas.microsoft.com/office/drawing/2014/main" val="2074434373"/>
                  </a:ext>
                </a:extLst>
              </a:tr>
              <a:tr h="445014">
                <a:tc>
                  <a:txBody>
                    <a:bodyPr/>
                    <a:lstStyle/>
                    <a:p>
                      <a:pPr marL="0" indent="53975" algn="l" fontAlgn="b"/>
                      <a:r>
                        <a:rPr lang="en-US" sz="1200" b="0" i="0" u="none" strike="noStrike" baseline="0" dirty="0" err="1" smtClean="0">
                          <a:solidFill>
                            <a:srgbClr val="000000"/>
                          </a:solidFill>
                          <a:effectLst/>
                          <a:latin typeface="Arial" panose="020B0604020202020204" pitchFamily="34" charset="0"/>
                        </a:rPr>
                        <a:t>Haldex</a:t>
                      </a:r>
                      <a:r>
                        <a:rPr lang="en-US" sz="1200" b="0" i="0" u="none" strike="noStrike" baseline="0" dirty="0" smtClean="0">
                          <a:solidFill>
                            <a:srgbClr val="000000"/>
                          </a:solidFill>
                          <a:effectLst/>
                          <a:latin typeface="Arial" panose="020B0604020202020204" pitchFamily="34" charset="0"/>
                        </a:rPr>
                        <a:t> Oil Service</a:t>
                      </a: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chemeClr val="tx2"/>
                          </a:solidFill>
                          <a:effectLst/>
                          <a:latin typeface="Arial" panose="020B0604020202020204" pitchFamily="34" charset="0"/>
                        </a:rPr>
                        <a:t>n/a</a:t>
                      </a:r>
                      <a:endParaRPr lang="en-US" sz="1100" b="0" i="0" u="none" strike="noStrike" dirty="0">
                        <a:solidFill>
                          <a:schemeClr val="tx2"/>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2"/>
                          </a:solidFill>
                          <a:effectLst/>
                          <a:latin typeface="Arial" panose="020B0604020202020204" pitchFamily="34" charset="0"/>
                        </a:rPr>
                        <a:t>n/a</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chemeClr val="tx2"/>
                          </a:solidFill>
                          <a:effectLst/>
                          <a:latin typeface="Arial" panose="020B0604020202020204" pitchFamily="34" charset="0"/>
                        </a:rPr>
                        <a:t>$98</a:t>
                      </a:r>
                      <a:endParaRPr lang="en-US" sz="1100" b="0" i="0" u="none" strike="noStrike" dirty="0">
                        <a:solidFill>
                          <a:schemeClr val="tx2"/>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2"/>
                          </a:solidFill>
                          <a:effectLst/>
                          <a:latin typeface="Arial" panose="020B0604020202020204" pitchFamily="34" charset="0"/>
                        </a:rPr>
                        <a:t>$98</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2"/>
                          </a:solidFill>
                          <a:effectLst/>
                          <a:latin typeface="Arial" panose="020B0604020202020204" pitchFamily="34" charset="0"/>
                        </a:rPr>
                        <a:t>$98</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2"/>
                          </a:solidFill>
                          <a:effectLst/>
                          <a:latin typeface="Arial" panose="020B0604020202020204" pitchFamily="34" charset="0"/>
                        </a:rPr>
                        <a:t>$98</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2"/>
                          </a:solidFill>
                          <a:effectLst/>
                          <a:latin typeface="Arial" panose="020B0604020202020204" pitchFamily="34" charset="0"/>
                        </a:rPr>
                        <a:t>$187</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169389115"/>
                  </a:ext>
                </a:extLst>
              </a:tr>
              <a:tr h="445014">
                <a:tc>
                  <a:txBody>
                    <a:bodyPr/>
                    <a:lstStyle/>
                    <a:p>
                      <a:pPr marL="0" indent="53975" algn="l" fontAlgn="b"/>
                      <a:r>
                        <a:rPr lang="en-US" sz="1200" b="0" i="0" u="none" strike="noStrike" baseline="0" dirty="0" smtClean="0">
                          <a:solidFill>
                            <a:srgbClr val="000000"/>
                          </a:solidFill>
                          <a:effectLst/>
                          <a:latin typeface="Arial" panose="020B0604020202020204" pitchFamily="34" charset="0"/>
                        </a:rPr>
                        <a:t>ATF Service</a:t>
                      </a: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2"/>
                          </a:solidFill>
                          <a:effectLst/>
                          <a:latin typeface="Arial" panose="020B0604020202020204" pitchFamily="34" charset="0"/>
                        </a:rPr>
                        <a:t>n/a</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2"/>
                          </a:solidFill>
                          <a:effectLst/>
                          <a:latin typeface="Arial" panose="020B0604020202020204" pitchFamily="34" charset="0"/>
                        </a:rPr>
                        <a:t>n/a</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kumimoji="0" lang="en-US" sz="1100" b="0" i="0" u="none" strike="noStrike" kern="1200" cap="none" spc="0" normalizeH="0" baseline="0" noProof="0" smtClean="0">
                          <a:ln>
                            <a:noFill/>
                          </a:ln>
                          <a:solidFill>
                            <a:srgbClr val="141313"/>
                          </a:solidFill>
                          <a:effectLst/>
                          <a:uLnTx/>
                          <a:uFillTx/>
                          <a:latin typeface="Arial" panose="020B0604020202020204" pitchFamily="34" charset="0"/>
                          <a:ea typeface="+mn-ea"/>
                          <a:cs typeface="+mn-cs"/>
                        </a:rPr>
                        <a:t>n/a</a:t>
                      </a:r>
                      <a:endParaRPr lang="en-US" sz="1100" b="0" i="0" u="none" strike="noStrike" dirty="0">
                        <a:solidFill>
                          <a:schemeClr val="tx2"/>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srgbClr val="141313"/>
                          </a:solidFill>
                          <a:effectLst/>
                          <a:uLnTx/>
                          <a:uFillTx/>
                          <a:latin typeface="Arial" panose="020B0604020202020204" pitchFamily="34" charset="0"/>
                          <a:ea typeface="+mn-ea"/>
                          <a:cs typeface="+mn-cs"/>
                        </a:rPr>
                        <a:t>n/a</a:t>
                      </a:r>
                      <a:endParaRPr lang="en-US" sz="1100" b="0" i="0" u="none" strike="noStrike" dirty="0" smtClean="0">
                        <a:solidFill>
                          <a:schemeClr val="tx2"/>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srgbClr val="141313"/>
                          </a:solidFill>
                          <a:effectLst/>
                          <a:uLnTx/>
                          <a:uFillTx/>
                          <a:latin typeface="Arial" panose="020B0604020202020204" pitchFamily="34" charset="0"/>
                          <a:ea typeface="+mn-ea"/>
                          <a:cs typeface="+mn-cs"/>
                        </a:rPr>
                        <a:t>n/a</a:t>
                      </a:r>
                      <a:endParaRPr lang="en-US" sz="1100" b="0" i="0" u="none" strike="noStrike" dirty="0" smtClean="0">
                        <a:solidFill>
                          <a:schemeClr val="tx2"/>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141313"/>
                          </a:solidFill>
                          <a:effectLst/>
                          <a:uLnTx/>
                          <a:uFillTx/>
                          <a:latin typeface="Arial" panose="020B0604020202020204" pitchFamily="34" charset="0"/>
                          <a:ea typeface="+mn-ea"/>
                          <a:cs typeface="+mn-cs"/>
                        </a:rPr>
                        <a:t>n/a</a:t>
                      </a:r>
                      <a:endParaRPr lang="en-US" sz="1100" b="0" i="0" u="none" strike="noStrike" dirty="0" smtClean="0">
                        <a:solidFill>
                          <a:schemeClr val="tx2"/>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chemeClr val="tx2"/>
                          </a:solidFill>
                          <a:effectLst/>
                          <a:latin typeface="Arial" panose="020B0604020202020204" pitchFamily="34" charset="0"/>
                        </a:rPr>
                        <a:t>$397</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9320782"/>
                  </a:ext>
                </a:extLst>
              </a:tr>
            </a:tbl>
          </a:graphicData>
        </a:graphic>
      </p:graphicFrame>
      <p:sp>
        <p:nvSpPr>
          <p:cNvPr id="10" name="TextBox 9"/>
          <p:cNvSpPr txBox="1"/>
          <p:nvPr/>
        </p:nvSpPr>
        <p:spPr>
          <a:xfrm>
            <a:off x="3065929" y="1009685"/>
            <a:ext cx="2738106" cy="276999"/>
          </a:xfrm>
          <a:prstGeom prst="rect">
            <a:avLst/>
          </a:prstGeom>
          <a:solidFill>
            <a:schemeClr val="bg1"/>
          </a:solidFill>
        </p:spPr>
        <p:txBody>
          <a:bodyPr wrap="square" rtlCol="0">
            <a:spAutoFit/>
          </a:bodyPr>
          <a:lstStyle/>
          <a:p>
            <a:r>
              <a:rPr lang="pt-BR" sz="1200" b="1" dirty="0">
                <a:solidFill>
                  <a:srgbClr val="141313"/>
                </a:solidFill>
              </a:rPr>
              <a:t>Surcharge for </a:t>
            </a:r>
            <a:r>
              <a:rPr lang="pt-BR" sz="1200" b="1" dirty="0" smtClean="0">
                <a:solidFill>
                  <a:schemeClr val="tx2"/>
                </a:solidFill>
              </a:rPr>
              <a:t>Class </a:t>
            </a:r>
            <a:r>
              <a:rPr lang="pt-BR" sz="1200" b="1" dirty="0">
                <a:solidFill>
                  <a:schemeClr val="tx2"/>
                </a:solidFill>
              </a:rPr>
              <a:t>4</a:t>
            </a:r>
            <a:r>
              <a:rPr lang="pt-BR" sz="1200" b="1" dirty="0" smtClean="0">
                <a:solidFill>
                  <a:schemeClr val="tx2"/>
                </a:solidFill>
              </a:rPr>
              <a:t>: Atlas </a:t>
            </a:r>
            <a:endParaRPr lang="en-US" sz="1200" dirty="0">
              <a:solidFill>
                <a:schemeClr val="tx2"/>
              </a:solidFill>
            </a:endParaRPr>
          </a:p>
        </p:txBody>
      </p:sp>
    </p:spTree>
    <p:extLst>
      <p:ext uri="{BB962C8B-B14F-4D97-AF65-F5344CB8AC3E}">
        <p14:creationId xmlns:p14="http://schemas.microsoft.com/office/powerpoint/2010/main" val="1614180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30216"/>
            <a:ext cx="8610600" cy="1079141"/>
          </a:xfrm>
        </p:spPr>
        <p:txBody>
          <a:bodyPr/>
          <a:lstStyle/>
          <a:p>
            <a:endParaRPr lang="en-US" sz="1400" dirty="0">
              <a:latin typeface="+mj-lt"/>
            </a:endParaRPr>
          </a:p>
          <a:p>
            <a:r>
              <a:rPr lang="en-US" sz="1400" dirty="0">
                <a:solidFill>
                  <a:schemeClr val="tx2"/>
                </a:solidFill>
              </a:rPr>
              <a:t>The submission process is the same as that </a:t>
            </a:r>
            <a:r>
              <a:rPr lang="en-US" sz="1400" dirty="0" smtClean="0">
                <a:solidFill>
                  <a:schemeClr val="tx2"/>
                </a:solidFill>
              </a:rPr>
              <a:t>of </a:t>
            </a:r>
            <a:r>
              <a:rPr lang="en-US" sz="1400" dirty="0" err="1" smtClean="0">
                <a:solidFill>
                  <a:schemeClr val="tx2"/>
                </a:solidFill>
              </a:rPr>
              <a:t>SecureDrive</a:t>
            </a:r>
            <a:r>
              <a:rPr lang="en-US" sz="1400" dirty="0" smtClean="0">
                <a:solidFill>
                  <a:schemeClr val="tx2"/>
                </a:solidFill>
              </a:rPr>
              <a:t> </a:t>
            </a:r>
            <a:r>
              <a:rPr lang="en-US" sz="1400" dirty="0">
                <a:solidFill>
                  <a:schemeClr val="tx2"/>
                </a:solidFill>
              </a:rPr>
              <a:t>MBP or Appearance Protection. </a:t>
            </a:r>
            <a:endParaRPr lang="en-US" sz="1400" dirty="0" smtClean="0">
              <a:solidFill>
                <a:schemeClr val="tx2"/>
              </a:solidFill>
            </a:endParaRPr>
          </a:p>
          <a:p>
            <a:pPr marL="914400" lvl="1" indent="-228600">
              <a:buFont typeface="+mj-lt"/>
              <a:buAutoNum type="arabicPeriod"/>
            </a:pPr>
            <a:r>
              <a:rPr lang="en-US" sz="1400" dirty="0">
                <a:solidFill>
                  <a:schemeClr val="tx2"/>
                </a:solidFill>
              </a:rPr>
              <a:t>You can submit a claim by calling the administrator </a:t>
            </a:r>
            <a:r>
              <a:rPr lang="en-US" sz="1400" dirty="0" smtClean="0">
                <a:solidFill>
                  <a:schemeClr val="tx2"/>
                </a:solidFill>
              </a:rPr>
              <a:t>at 1-866-287-6200</a:t>
            </a:r>
          </a:p>
          <a:p>
            <a:pPr lvl="1">
              <a:buFont typeface="+mj-lt"/>
              <a:buAutoNum type="arabicPeriod"/>
            </a:pPr>
            <a:endParaRPr lang="en-US" sz="100" dirty="0" smtClean="0">
              <a:solidFill>
                <a:schemeClr val="tx2"/>
              </a:solidFill>
            </a:endParaRPr>
          </a:p>
          <a:p>
            <a:pPr marL="914400" lvl="1" indent="-228600">
              <a:buFont typeface="+mj-lt"/>
              <a:buAutoNum type="arabicPeriod"/>
            </a:pPr>
            <a:r>
              <a:rPr lang="en-US" sz="1400" dirty="0" smtClean="0">
                <a:solidFill>
                  <a:schemeClr val="tx2"/>
                </a:solidFill>
              </a:rPr>
              <a:t>LGM currently developing to allow Service </a:t>
            </a:r>
            <a:r>
              <a:rPr lang="en-US" sz="1400" dirty="0">
                <a:solidFill>
                  <a:schemeClr val="tx2"/>
                </a:solidFill>
              </a:rPr>
              <a:t>Department to submit </a:t>
            </a:r>
            <a:r>
              <a:rPr lang="en-US" sz="1400" dirty="0" smtClean="0">
                <a:solidFill>
                  <a:schemeClr val="tx2"/>
                </a:solidFill>
              </a:rPr>
              <a:t>claims </a:t>
            </a:r>
            <a:r>
              <a:rPr lang="en-US" sz="1400" dirty="0">
                <a:solidFill>
                  <a:schemeClr val="tx2"/>
                </a:solidFill>
              </a:rPr>
              <a:t>directly through </a:t>
            </a:r>
            <a:r>
              <a:rPr lang="en-US" sz="1400" dirty="0" smtClean="0">
                <a:solidFill>
                  <a:schemeClr val="tx2"/>
                </a:solidFill>
              </a:rPr>
              <a:t>HUB </a:t>
            </a:r>
            <a:endParaRPr lang="en-US" sz="1400" dirty="0">
              <a:solidFill>
                <a:schemeClr val="tx2"/>
              </a:solidFill>
            </a:endParaRPr>
          </a:p>
          <a:p>
            <a:endParaRPr lang="en-US" sz="1400" dirty="0" smtClean="0">
              <a:latin typeface="+mj-lt"/>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504401" y="3085080"/>
            <a:ext cx="1906598" cy="1842586"/>
          </a:xfrm>
          <a:prstGeom prst="rect">
            <a:avLst/>
          </a:prstGeom>
        </p:spPr>
      </p:pic>
      <p:sp>
        <p:nvSpPr>
          <p:cNvPr id="8" name="TextBox 7"/>
          <p:cNvSpPr txBox="1"/>
          <p:nvPr/>
        </p:nvSpPr>
        <p:spPr>
          <a:xfrm>
            <a:off x="305599" y="2184456"/>
            <a:ext cx="8305800" cy="307777"/>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rPr>
              <a:t>The </a:t>
            </a:r>
            <a:r>
              <a:rPr lang="en-US" sz="1400" dirty="0" smtClean="0">
                <a:solidFill>
                  <a:schemeClr val="tx2"/>
                </a:solidFill>
              </a:rPr>
              <a:t>customer’s first service can be scheduled the day they purchase the vehicle</a:t>
            </a:r>
            <a:endParaRPr lang="en-US" sz="1400" dirty="0">
              <a:solidFill>
                <a:schemeClr val="tx2"/>
              </a:solidFill>
            </a:endParaRPr>
          </a:p>
        </p:txBody>
      </p:sp>
      <p:sp>
        <p:nvSpPr>
          <p:cNvPr id="9" name="Rectangle 8"/>
          <p:cNvSpPr/>
          <p:nvPr/>
        </p:nvSpPr>
        <p:spPr>
          <a:xfrm>
            <a:off x="304800" y="2667333"/>
            <a:ext cx="8305800"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rPr>
              <a:t>Service Department can contact LGM and have the services pre-authorized before the customers comes in</a:t>
            </a:r>
          </a:p>
        </p:txBody>
      </p:sp>
      <p:sp>
        <p:nvSpPr>
          <p:cNvPr id="10"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sz="2500" b="1" i="0" u="none" strike="noStrike" kern="1200" cap="none" spc="0" normalizeH="0" baseline="0" noProof="0" dirty="0" smtClean="0">
                <a:ln>
                  <a:noFill/>
                </a:ln>
                <a:solidFill>
                  <a:srgbClr val="E06821"/>
                </a:solidFill>
                <a:effectLst/>
                <a:uLnTx/>
                <a:uFillTx/>
                <a:latin typeface="Arial"/>
                <a:ea typeface="+mj-ea"/>
                <a:cs typeface="+mj-cs"/>
              </a:rPr>
              <a:t>How to Submit a Prepaid Maintenance</a:t>
            </a:r>
            <a:r>
              <a:rPr kumimoji="0" lang="en-CA" sz="2500" b="1" i="0" u="none" strike="noStrike" kern="1200" cap="none" spc="0" normalizeH="0" noProof="0" dirty="0" smtClean="0">
                <a:ln>
                  <a:noFill/>
                </a:ln>
                <a:solidFill>
                  <a:srgbClr val="E06821"/>
                </a:solidFill>
                <a:effectLst/>
                <a:uLnTx/>
                <a:uFillTx/>
                <a:latin typeface="Arial"/>
                <a:ea typeface="+mj-ea"/>
                <a:cs typeface="+mj-cs"/>
              </a:rPr>
              <a:t> Claim</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pic>
        <p:nvPicPr>
          <p:cNvPr id="11" name="Picture 10" descr="SecureDrive_C.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Tree>
    <p:extLst>
      <p:ext uri="{BB962C8B-B14F-4D97-AF65-F5344CB8AC3E}">
        <p14:creationId xmlns:p14="http://schemas.microsoft.com/office/powerpoint/2010/main" val="304079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calcmode="lin" valueType="num">
                                      <p:cBhvr additive="base">
                                        <p:cTn id="1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sz="2500" b="1" i="0" u="none" strike="noStrike" kern="1200" cap="none" spc="0" normalizeH="0" baseline="0" noProof="0" dirty="0" smtClean="0">
                <a:ln>
                  <a:noFill/>
                </a:ln>
                <a:solidFill>
                  <a:srgbClr val="E06821"/>
                </a:solidFill>
                <a:effectLst/>
                <a:uLnTx/>
                <a:uFillTx/>
                <a:latin typeface="Arial"/>
                <a:ea typeface="+mj-ea"/>
                <a:cs typeface="+mj-cs"/>
              </a:rPr>
              <a:t>Parts</a:t>
            </a:r>
            <a:r>
              <a:rPr kumimoji="0" lang="en-CA" sz="2500" b="1" i="0" u="none" strike="noStrike" kern="1200" cap="none" spc="0" normalizeH="0" noProof="0" dirty="0" smtClean="0">
                <a:ln>
                  <a:noFill/>
                </a:ln>
                <a:solidFill>
                  <a:srgbClr val="E06821"/>
                </a:solidFill>
                <a:effectLst/>
                <a:uLnTx/>
                <a:uFillTx/>
                <a:latin typeface="Arial"/>
                <a:ea typeface="+mj-ea"/>
                <a:cs typeface="+mj-cs"/>
              </a:rPr>
              <a:t> and Labour </a:t>
            </a:r>
            <a:r>
              <a:rPr lang="en-CA" dirty="0" smtClean="0">
                <a:latin typeface="Arial"/>
              </a:rPr>
              <a:t>Reimbursement – Class 1</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pic>
        <p:nvPicPr>
          <p:cNvPr id="18" name="Picture 17" descr="SecureDrive_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963091190"/>
              </p:ext>
            </p:extLst>
          </p:nvPr>
        </p:nvGraphicFramePr>
        <p:xfrm>
          <a:off x="1679654" y="1293126"/>
          <a:ext cx="6018835" cy="2133600"/>
        </p:xfrm>
        <a:graphic>
          <a:graphicData uri="http://schemas.openxmlformats.org/drawingml/2006/table">
            <a:tbl>
              <a:tblPr/>
              <a:tblGrid>
                <a:gridCol w="1161039">
                  <a:extLst>
                    <a:ext uri="{9D8B030D-6E8A-4147-A177-3AD203B41FA5}">
                      <a16:colId xmlns:a16="http://schemas.microsoft.com/office/drawing/2014/main" val="3709661134"/>
                    </a:ext>
                  </a:extLst>
                </a:gridCol>
                <a:gridCol w="925466">
                  <a:extLst>
                    <a:ext uri="{9D8B030D-6E8A-4147-A177-3AD203B41FA5}">
                      <a16:colId xmlns:a16="http://schemas.microsoft.com/office/drawing/2014/main" val="2955569480"/>
                    </a:ext>
                  </a:extLst>
                </a:gridCol>
                <a:gridCol w="1043253">
                  <a:extLst>
                    <a:ext uri="{9D8B030D-6E8A-4147-A177-3AD203B41FA5}">
                      <a16:colId xmlns:a16="http://schemas.microsoft.com/office/drawing/2014/main" val="3486264255"/>
                    </a:ext>
                  </a:extLst>
                </a:gridCol>
                <a:gridCol w="1568450">
                  <a:extLst>
                    <a:ext uri="{9D8B030D-6E8A-4147-A177-3AD203B41FA5}">
                      <a16:colId xmlns:a16="http://schemas.microsoft.com/office/drawing/2014/main" val="3573550687"/>
                    </a:ext>
                  </a:extLst>
                </a:gridCol>
                <a:gridCol w="1320627">
                  <a:extLst>
                    <a:ext uri="{9D8B030D-6E8A-4147-A177-3AD203B41FA5}">
                      <a16:colId xmlns:a16="http://schemas.microsoft.com/office/drawing/2014/main" val="3433327704"/>
                    </a:ext>
                  </a:extLst>
                </a:gridCol>
              </a:tblGrid>
              <a:tr h="330200">
                <a:tc>
                  <a:txBody>
                    <a:bodyPr/>
                    <a:lstStyle/>
                    <a:p>
                      <a:pPr algn="ctr" fontAlgn="ctr"/>
                      <a:endParaRPr lang="en-US" sz="1000" b="1" i="0" u="none" strike="noStrike" dirty="0">
                        <a:solidFill>
                          <a:srgbClr val="FFFFFF"/>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gridSpan="4">
                  <a:txBody>
                    <a:bodyPr/>
                    <a:lstStyle/>
                    <a:p>
                      <a:pPr algn="ctr" fontAlgn="ctr"/>
                      <a:r>
                        <a:rPr lang="en-US" sz="1000" b="1" i="0" u="none" strike="noStrike" dirty="0" smtClean="0">
                          <a:solidFill>
                            <a:srgbClr val="FFFFFF"/>
                          </a:solidFill>
                          <a:effectLst/>
                          <a:latin typeface="Arial" panose="020B0604020202020204" pitchFamily="34" charset="0"/>
                        </a:rPr>
                        <a:t>Reimbursement per interval</a:t>
                      </a:r>
                      <a:endParaRPr lang="en-US" sz="1000" b="1" i="0" u="none" strike="noStrike" dirty="0">
                        <a:solidFill>
                          <a:srgbClr val="FFFFFF"/>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hMerge="1">
                  <a:txBody>
                    <a:bodyPr/>
                    <a:lstStyle/>
                    <a:p>
                      <a:pPr algn="ctr" fontAlgn="ctr"/>
                      <a:endParaRPr lang="en-US" sz="1000" b="1" i="0" u="none" strike="noStrike" dirty="0">
                        <a:solidFill>
                          <a:srgbClr val="FFFFFF"/>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hMerge="1">
                  <a:txBody>
                    <a:bodyPr/>
                    <a:lstStyle/>
                    <a:p>
                      <a:pPr algn="ctr" fontAlgn="ctr"/>
                      <a:endParaRPr lang="en-US" sz="1000" b="1" i="0" u="none" strike="noStrike" dirty="0">
                        <a:solidFill>
                          <a:srgbClr val="FFFFFF"/>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hMerge="1">
                  <a:txBody>
                    <a:bodyPr/>
                    <a:lstStyle/>
                    <a:p>
                      <a:pPr algn="ctr" fontAlgn="ctr"/>
                      <a:endParaRPr lang="en-US" sz="1000" b="1" i="0" u="none" strike="noStrike" dirty="0">
                        <a:solidFill>
                          <a:srgbClr val="FFFFFF"/>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extLst>
                  <a:ext uri="{0D108BD9-81ED-4DB2-BD59-A6C34878D82A}">
                    <a16:rowId xmlns:a16="http://schemas.microsoft.com/office/drawing/2014/main" val="2636996167"/>
                  </a:ext>
                </a:extLst>
              </a:tr>
              <a:tr h="330200">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000" b="1" i="0" u="none" strike="noStrike" dirty="0" smtClean="0">
                          <a:solidFill>
                            <a:srgbClr val="FFFFFF"/>
                          </a:solidFill>
                          <a:effectLst/>
                          <a:latin typeface="Arial" panose="020B0604020202020204" pitchFamily="34" charset="0"/>
                        </a:rPr>
                        <a:t>Maintenance Interval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rgbClr val="FFFFFF"/>
                          </a:solidFill>
                          <a:effectLst/>
                          <a:latin typeface="Arial" panose="020B0604020202020204" pitchFamily="34" charset="0"/>
                        </a:rPr>
                        <a:t>Basic Plan</a:t>
                      </a:r>
                      <a:endParaRPr lang="en-US" sz="1000" b="1" i="0" u="none" strike="noStrike" dirty="0">
                        <a:solidFill>
                          <a:srgbClr val="FFFFFF"/>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rgbClr val="FFFFFF"/>
                          </a:solidFill>
                          <a:effectLst/>
                          <a:latin typeface="Arial" panose="020B0604020202020204" pitchFamily="34" charset="0"/>
                        </a:rPr>
                        <a:t>Plus</a:t>
                      </a:r>
                      <a:r>
                        <a:rPr lang="en-US" sz="1000" b="1" i="0" u="none" strike="noStrike" baseline="0" dirty="0" smtClean="0">
                          <a:solidFill>
                            <a:srgbClr val="FFFFFF"/>
                          </a:solidFill>
                          <a:effectLst/>
                          <a:latin typeface="Arial" panose="020B0604020202020204" pitchFamily="34" charset="0"/>
                        </a:rPr>
                        <a:t> Plan</a:t>
                      </a:r>
                      <a:endParaRPr lang="en-US" sz="1000" b="1" i="0" u="none" strike="noStrike" dirty="0">
                        <a:solidFill>
                          <a:srgbClr val="FFFFFF"/>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rgbClr val="FFFFFF"/>
                          </a:solidFill>
                          <a:effectLst/>
                          <a:latin typeface="Arial" panose="020B0604020202020204" pitchFamily="34" charset="0"/>
                        </a:rPr>
                        <a:t>Optional:</a:t>
                      </a:r>
                    </a:p>
                    <a:p>
                      <a:pPr marL="0" marR="0" lvl="0" indent="0" algn="ctr" defTabSz="457200" rtl="0" eaLnBrk="1" fontAlgn="ctr" latinLnBrk="0" hangingPunct="1">
                        <a:lnSpc>
                          <a:spcPct val="100000"/>
                        </a:lnSpc>
                        <a:spcBef>
                          <a:spcPts val="0"/>
                        </a:spcBef>
                        <a:spcAft>
                          <a:spcPts val="0"/>
                        </a:spcAft>
                        <a:buClrTx/>
                        <a:buSzTx/>
                        <a:buFontTx/>
                        <a:buNone/>
                        <a:tabLst/>
                        <a:defRPr/>
                      </a:pPr>
                      <a:r>
                        <a:rPr lang="en-US" sz="1000" b="0" i="0" u="none" strike="noStrike" baseline="0" dirty="0" smtClean="0">
                          <a:solidFill>
                            <a:schemeClr val="bg1"/>
                          </a:solidFill>
                          <a:effectLst/>
                          <a:latin typeface="Arial" panose="020B0604020202020204" pitchFamily="34" charset="0"/>
                        </a:rPr>
                        <a:t>DSG Transmission Service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rgbClr val="FFFFFF"/>
                          </a:solidFill>
                          <a:effectLst/>
                          <a:latin typeface="Arial" panose="020B0604020202020204" pitchFamily="34" charset="0"/>
                        </a:rPr>
                        <a:t>Optional:</a:t>
                      </a:r>
                    </a:p>
                    <a:p>
                      <a:pPr marL="0" marR="0" lvl="0" indent="0" algn="ctr" defTabSz="457200" rtl="0" eaLnBrk="1" fontAlgn="ctr" latinLnBrk="0" hangingPunct="1">
                        <a:lnSpc>
                          <a:spcPct val="100000"/>
                        </a:lnSpc>
                        <a:spcBef>
                          <a:spcPts val="0"/>
                        </a:spcBef>
                        <a:spcAft>
                          <a:spcPts val="0"/>
                        </a:spcAft>
                        <a:buClrTx/>
                        <a:buSzTx/>
                        <a:buFontTx/>
                        <a:buNone/>
                        <a:tabLst/>
                        <a:defRPr/>
                      </a:pPr>
                      <a:r>
                        <a:rPr lang="en-US" sz="1000" b="0" i="0" u="none" strike="noStrike" baseline="0" dirty="0" err="1" smtClean="0">
                          <a:solidFill>
                            <a:schemeClr val="bg1"/>
                          </a:solidFill>
                          <a:effectLst/>
                          <a:latin typeface="Arial" panose="020B0604020202020204" pitchFamily="34" charset="0"/>
                        </a:rPr>
                        <a:t>Haldex</a:t>
                      </a:r>
                      <a:r>
                        <a:rPr lang="en-US" sz="1000" b="0" i="0" u="none" strike="noStrike" baseline="0" dirty="0" smtClean="0">
                          <a:solidFill>
                            <a:schemeClr val="bg1"/>
                          </a:solidFill>
                          <a:effectLst/>
                          <a:latin typeface="Arial" panose="020B0604020202020204" pitchFamily="34" charset="0"/>
                        </a:rPr>
                        <a:t> Oil Service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extLst>
                  <a:ext uri="{0D108BD9-81ED-4DB2-BD59-A6C34878D82A}">
                    <a16:rowId xmlns:a16="http://schemas.microsoft.com/office/drawing/2014/main" val="1002029182"/>
                  </a:ext>
                </a:extLst>
              </a:tr>
              <a:tr h="184150">
                <a:tc>
                  <a:txBody>
                    <a:bodyPr/>
                    <a:lstStyle/>
                    <a:p>
                      <a:pPr algn="ctr" fontAlgn="ctr"/>
                      <a:r>
                        <a:rPr lang="en-US" sz="1000" b="0" i="0" u="none" strike="noStrike" dirty="0" smtClean="0">
                          <a:solidFill>
                            <a:srgbClr val="000000"/>
                          </a:solidFill>
                          <a:effectLst/>
                          <a:latin typeface="Arial" panose="020B0604020202020204" pitchFamily="34" charset="0"/>
                        </a:rPr>
                        <a:t>1</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$105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$141</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45570790"/>
                  </a:ext>
                </a:extLst>
              </a:tr>
              <a:tr h="184150">
                <a:tc>
                  <a:txBody>
                    <a:bodyPr/>
                    <a:lstStyle/>
                    <a:p>
                      <a:pPr algn="ctr" fontAlgn="ctr"/>
                      <a:r>
                        <a:rPr lang="en-US" sz="1000" b="0" i="0" u="none" strike="noStrike" dirty="0" smtClean="0">
                          <a:solidFill>
                            <a:srgbClr val="000000"/>
                          </a:solidFill>
                          <a:effectLst/>
                          <a:latin typeface="Arial" panose="020B0604020202020204" pitchFamily="34" charset="0"/>
                        </a:rPr>
                        <a:t>2</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$105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$205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5988734"/>
                  </a:ext>
                </a:extLst>
              </a:tr>
              <a:tr h="184150">
                <a:tc>
                  <a:txBody>
                    <a:bodyPr/>
                    <a:lstStyle/>
                    <a:p>
                      <a:pPr algn="ctr" fontAlgn="ctr"/>
                      <a:r>
                        <a:rPr lang="en-US" sz="1000" b="0" i="0" u="none" strike="noStrike" dirty="0" smtClean="0">
                          <a:solidFill>
                            <a:srgbClr val="000000"/>
                          </a:solidFill>
                          <a:effectLst/>
                          <a:latin typeface="Arial" panose="020B0604020202020204" pitchFamily="34" charset="0"/>
                        </a:rPr>
                        <a:t>3</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$105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$141</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31339521"/>
                  </a:ext>
                </a:extLst>
              </a:tr>
              <a:tr h="184150">
                <a:tc>
                  <a:txBody>
                    <a:bodyPr/>
                    <a:lstStyle/>
                    <a:p>
                      <a:pPr algn="ctr" fontAlgn="ctr"/>
                      <a:r>
                        <a:rPr lang="en-US" sz="1000" b="0" i="0" u="none" strike="noStrike" dirty="0">
                          <a:solidFill>
                            <a:srgbClr val="000000"/>
                          </a:solidFill>
                          <a:effectLst/>
                          <a:latin typeface="Arial" panose="020B0604020202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$105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$365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$268</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$111</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93284172"/>
                  </a:ext>
                </a:extLst>
              </a:tr>
              <a:tr h="184150">
                <a:tc>
                  <a:txBody>
                    <a:bodyPr/>
                    <a:lstStyle/>
                    <a:p>
                      <a:pPr algn="ctr" fontAlgn="ctr"/>
                      <a:r>
                        <a:rPr lang="en-US" sz="1000" b="0" i="0" u="none" strike="noStrike" dirty="0">
                          <a:solidFill>
                            <a:srgbClr val="000000"/>
                          </a:solidFill>
                          <a:effectLst/>
                          <a:latin typeface="Arial" panose="020B060402020202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$105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$141</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566486"/>
                  </a:ext>
                </a:extLst>
              </a:tr>
              <a:tr h="184150">
                <a:tc>
                  <a:txBody>
                    <a:bodyPr/>
                    <a:lstStyle/>
                    <a:p>
                      <a:pPr algn="ctr" fontAlgn="ctr"/>
                      <a:r>
                        <a:rPr lang="en-US" sz="1000" b="0" i="0" u="none" strike="noStrike">
                          <a:solidFill>
                            <a:srgbClr val="000000"/>
                          </a:solidFill>
                          <a:effectLst/>
                          <a:latin typeface="Arial" panose="020B060402020202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$105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$246</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23616955"/>
                  </a:ext>
                </a:extLst>
              </a:tr>
              <a:tr h="184150">
                <a:tc>
                  <a:txBody>
                    <a:bodyPr/>
                    <a:lstStyle/>
                    <a:p>
                      <a:pPr algn="ctr" fontAlgn="ctr"/>
                      <a:r>
                        <a:rPr lang="en-US" sz="1000" b="0" i="0" u="none" strike="noStrike">
                          <a:solidFill>
                            <a:srgbClr val="000000"/>
                          </a:solidFill>
                          <a:effectLst/>
                          <a:latin typeface="Arial" panose="020B0604020202020204" pitchFamily="34" charset="0"/>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$105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$141</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9667721"/>
                  </a:ext>
                </a:extLst>
              </a:tr>
              <a:tr h="184150">
                <a:tc>
                  <a:txBody>
                    <a:bodyPr/>
                    <a:lstStyle/>
                    <a:p>
                      <a:pPr algn="ctr" fontAlgn="ctr"/>
                      <a:r>
                        <a:rPr lang="en-US" sz="1000" b="0" i="0" u="none" strike="noStrike">
                          <a:solidFill>
                            <a:srgbClr val="000000"/>
                          </a:solidFill>
                          <a:effectLst/>
                          <a:latin typeface="Arial" panose="020B0604020202020204" pitchFamily="34" charset="0"/>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$105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$365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$268</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$111</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9090362"/>
                  </a:ext>
                </a:extLst>
              </a:tr>
            </a:tbl>
          </a:graphicData>
        </a:graphic>
      </p:graphicFrame>
      <p:sp>
        <p:nvSpPr>
          <p:cNvPr id="5" name="TextBox 4"/>
          <p:cNvSpPr txBox="1"/>
          <p:nvPr/>
        </p:nvSpPr>
        <p:spPr>
          <a:xfrm>
            <a:off x="976590" y="943656"/>
            <a:ext cx="7216915" cy="276999"/>
          </a:xfrm>
          <a:prstGeom prst="rect">
            <a:avLst/>
          </a:prstGeom>
          <a:solidFill>
            <a:schemeClr val="bg1"/>
          </a:solidFill>
        </p:spPr>
        <p:txBody>
          <a:bodyPr wrap="square" rtlCol="0">
            <a:spAutoFit/>
          </a:bodyPr>
          <a:lstStyle/>
          <a:p>
            <a:r>
              <a:rPr lang="pt-BR" sz="1200" b="1" dirty="0">
                <a:solidFill>
                  <a:schemeClr val="tx2"/>
                </a:solidFill>
              </a:rPr>
              <a:t>Class 1</a:t>
            </a:r>
            <a:r>
              <a:rPr lang="pt-BR" sz="1200" b="1" dirty="0" smtClean="0">
                <a:solidFill>
                  <a:schemeClr val="tx2"/>
                </a:solidFill>
              </a:rPr>
              <a:t>: Beetle</a:t>
            </a:r>
            <a:r>
              <a:rPr lang="pt-BR" sz="1200" b="1" dirty="0">
                <a:solidFill>
                  <a:schemeClr val="tx2"/>
                </a:solidFill>
              </a:rPr>
              <a:t>, Beetle Convertible, Golf, Golf GTI, Golf R, Golf SportWagen, Golf Alltrack, Jetta </a:t>
            </a:r>
            <a:endParaRPr lang="en-US" sz="1200" dirty="0">
              <a:solidFill>
                <a:schemeClr val="tx2"/>
              </a:solidFill>
            </a:endParaRPr>
          </a:p>
        </p:txBody>
      </p:sp>
    </p:spTree>
    <p:extLst>
      <p:ext uri="{BB962C8B-B14F-4D97-AF65-F5344CB8AC3E}">
        <p14:creationId xmlns:p14="http://schemas.microsoft.com/office/powerpoint/2010/main" val="896187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sz="2500" b="1" i="0" u="none" strike="noStrike" kern="1200" cap="none" spc="0" normalizeH="0" baseline="0" noProof="0" dirty="0" smtClean="0">
                <a:ln>
                  <a:noFill/>
                </a:ln>
                <a:solidFill>
                  <a:srgbClr val="E06821"/>
                </a:solidFill>
                <a:effectLst/>
                <a:uLnTx/>
                <a:uFillTx/>
                <a:latin typeface="Arial"/>
                <a:ea typeface="+mj-ea"/>
                <a:cs typeface="+mj-cs"/>
              </a:rPr>
              <a:t>Parts</a:t>
            </a:r>
            <a:r>
              <a:rPr kumimoji="0" lang="en-CA" sz="2500" b="1" i="0" u="none" strike="noStrike" kern="1200" cap="none" spc="0" normalizeH="0" noProof="0" dirty="0" smtClean="0">
                <a:ln>
                  <a:noFill/>
                </a:ln>
                <a:solidFill>
                  <a:srgbClr val="E06821"/>
                </a:solidFill>
                <a:effectLst/>
                <a:uLnTx/>
                <a:uFillTx/>
                <a:latin typeface="Arial"/>
                <a:ea typeface="+mj-ea"/>
                <a:cs typeface="+mj-cs"/>
              </a:rPr>
              <a:t> and Labour </a:t>
            </a:r>
            <a:r>
              <a:rPr lang="en-CA" dirty="0" smtClean="0">
                <a:latin typeface="Arial"/>
              </a:rPr>
              <a:t>Reimbursement – Class 2</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pic>
        <p:nvPicPr>
          <p:cNvPr id="18" name="Picture 17" descr="SecureDrive_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162698007"/>
              </p:ext>
            </p:extLst>
          </p:nvPr>
        </p:nvGraphicFramePr>
        <p:xfrm>
          <a:off x="2028570" y="1293126"/>
          <a:ext cx="4757241" cy="2133600"/>
        </p:xfrm>
        <a:graphic>
          <a:graphicData uri="http://schemas.openxmlformats.org/drawingml/2006/table">
            <a:tbl>
              <a:tblPr/>
              <a:tblGrid>
                <a:gridCol w="1161039">
                  <a:extLst>
                    <a:ext uri="{9D8B030D-6E8A-4147-A177-3AD203B41FA5}">
                      <a16:colId xmlns:a16="http://schemas.microsoft.com/office/drawing/2014/main" val="3709661134"/>
                    </a:ext>
                  </a:extLst>
                </a:gridCol>
                <a:gridCol w="925466">
                  <a:extLst>
                    <a:ext uri="{9D8B030D-6E8A-4147-A177-3AD203B41FA5}">
                      <a16:colId xmlns:a16="http://schemas.microsoft.com/office/drawing/2014/main" val="2955569480"/>
                    </a:ext>
                  </a:extLst>
                </a:gridCol>
                <a:gridCol w="1043253">
                  <a:extLst>
                    <a:ext uri="{9D8B030D-6E8A-4147-A177-3AD203B41FA5}">
                      <a16:colId xmlns:a16="http://schemas.microsoft.com/office/drawing/2014/main" val="3486264255"/>
                    </a:ext>
                  </a:extLst>
                </a:gridCol>
                <a:gridCol w="1627483">
                  <a:extLst>
                    <a:ext uri="{9D8B030D-6E8A-4147-A177-3AD203B41FA5}">
                      <a16:colId xmlns:a16="http://schemas.microsoft.com/office/drawing/2014/main" val="3573550687"/>
                    </a:ext>
                  </a:extLst>
                </a:gridCol>
              </a:tblGrid>
              <a:tr h="330200">
                <a:tc>
                  <a:txBody>
                    <a:bodyPr/>
                    <a:lstStyle/>
                    <a:p>
                      <a:pPr algn="ctr" fontAlgn="ctr"/>
                      <a:endParaRPr lang="en-US" sz="1000" b="1" i="0" u="none" strike="noStrike" dirty="0">
                        <a:solidFill>
                          <a:srgbClr val="FFFFFF"/>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gridSpan="3">
                  <a:txBody>
                    <a:bodyPr/>
                    <a:lstStyle/>
                    <a:p>
                      <a:pPr algn="ctr" fontAlgn="ctr"/>
                      <a:r>
                        <a:rPr lang="en-US" sz="1000" b="1" i="0" u="none" strike="noStrike" dirty="0" smtClean="0">
                          <a:solidFill>
                            <a:srgbClr val="FFFFFF"/>
                          </a:solidFill>
                          <a:effectLst/>
                          <a:latin typeface="Arial" panose="020B0604020202020204" pitchFamily="34" charset="0"/>
                        </a:rPr>
                        <a:t>Reimbursement per interval</a:t>
                      </a:r>
                      <a:endParaRPr lang="en-US" sz="1000" b="1" i="0" u="none" strike="noStrike" dirty="0">
                        <a:solidFill>
                          <a:srgbClr val="FFFFFF"/>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hMerge="1">
                  <a:txBody>
                    <a:bodyPr/>
                    <a:lstStyle/>
                    <a:p>
                      <a:pPr algn="ctr" fontAlgn="ctr"/>
                      <a:endParaRPr lang="en-US" sz="1000" b="1" i="0" u="none" strike="noStrike" dirty="0">
                        <a:solidFill>
                          <a:srgbClr val="FFFFFF"/>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hMerge="1">
                  <a:txBody>
                    <a:bodyPr/>
                    <a:lstStyle/>
                    <a:p>
                      <a:pPr algn="ctr" fontAlgn="ctr"/>
                      <a:endParaRPr lang="en-US" sz="1000" b="1" i="0" u="none" strike="noStrike" dirty="0">
                        <a:solidFill>
                          <a:srgbClr val="FFFFFF"/>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extLst>
                  <a:ext uri="{0D108BD9-81ED-4DB2-BD59-A6C34878D82A}">
                    <a16:rowId xmlns:a16="http://schemas.microsoft.com/office/drawing/2014/main" val="2636996167"/>
                  </a:ext>
                </a:extLst>
              </a:tr>
              <a:tr h="330200">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000" b="1" i="0" u="none" strike="noStrike" dirty="0" smtClean="0">
                          <a:solidFill>
                            <a:srgbClr val="FFFFFF"/>
                          </a:solidFill>
                          <a:effectLst/>
                          <a:latin typeface="Arial" panose="020B0604020202020204" pitchFamily="34" charset="0"/>
                        </a:rPr>
                        <a:t>Maintenance Interval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rgbClr val="FFFFFF"/>
                          </a:solidFill>
                          <a:effectLst/>
                          <a:latin typeface="Arial" panose="020B0604020202020204" pitchFamily="34" charset="0"/>
                        </a:rPr>
                        <a:t>Basic Plan</a:t>
                      </a:r>
                      <a:endParaRPr lang="en-US" sz="1000" b="1" i="0" u="none" strike="noStrike" dirty="0">
                        <a:solidFill>
                          <a:srgbClr val="FFFFFF"/>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rgbClr val="FFFFFF"/>
                          </a:solidFill>
                          <a:effectLst/>
                          <a:latin typeface="Arial" panose="020B0604020202020204" pitchFamily="34" charset="0"/>
                        </a:rPr>
                        <a:t>Plus</a:t>
                      </a:r>
                      <a:r>
                        <a:rPr lang="en-US" sz="1000" b="1" i="0" u="none" strike="noStrike" baseline="0" dirty="0" smtClean="0">
                          <a:solidFill>
                            <a:srgbClr val="FFFFFF"/>
                          </a:solidFill>
                          <a:effectLst/>
                          <a:latin typeface="Arial" panose="020B0604020202020204" pitchFamily="34" charset="0"/>
                        </a:rPr>
                        <a:t> Plan</a:t>
                      </a:r>
                      <a:endParaRPr lang="en-US" sz="1000" b="1" i="0" u="none" strike="noStrike" dirty="0">
                        <a:solidFill>
                          <a:srgbClr val="FFFFFF"/>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rgbClr val="FFFFFF"/>
                          </a:solidFill>
                          <a:effectLst/>
                          <a:latin typeface="Arial" panose="020B0604020202020204" pitchFamily="34" charset="0"/>
                        </a:rPr>
                        <a:t>Optional:</a:t>
                      </a:r>
                    </a:p>
                    <a:p>
                      <a:pPr marL="0" marR="0" lvl="0" indent="0" algn="ctr" defTabSz="457200" rtl="0" eaLnBrk="1" fontAlgn="ctr" latinLnBrk="0" hangingPunct="1">
                        <a:lnSpc>
                          <a:spcPct val="100000"/>
                        </a:lnSpc>
                        <a:spcBef>
                          <a:spcPts val="0"/>
                        </a:spcBef>
                        <a:spcAft>
                          <a:spcPts val="0"/>
                        </a:spcAft>
                        <a:buClrTx/>
                        <a:buSzTx/>
                        <a:buFontTx/>
                        <a:buNone/>
                        <a:tabLst/>
                        <a:defRPr/>
                      </a:pPr>
                      <a:r>
                        <a:rPr lang="en-US" sz="1000" b="0" i="0" u="none" strike="noStrike" baseline="0" dirty="0" smtClean="0">
                          <a:solidFill>
                            <a:schemeClr val="bg1"/>
                          </a:solidFill>
                          <a:effectLst/>
                          <a:latin typeface="Arial" panose="020B0604020202020204" pitchFamily="34" charset="0"/>
                        </a:rPr>
                        <a:t>DSG Transmission Service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extLst>
                  <a:ext uri="{0D108BD9-81ED-4DB2-BD59-A6C34878D82A}">
                    <a16:rowId xmlns:a16="http://schemas.microsoft.com/office/drawing/2014/main" val="1002029182"/>
                  </a:ext>
                </a:extLst>
              </a:tr>
              <a:tr h="184150">
                <a:tc>
                  <a:txBody>
                    <a:bodyPr/>
                    <a:lstStyle/>
                    <a:p>
                      <a:pPr algn="ctr" fontAlgn="ctr"/>
                      <a:r>
                        <a:rPr lang="en-US" sz="1000" b="0" i="0" u="none" strike="noStrike" dirty="0" smtClean="0">
                          <a:solidFill>
                            <a:srgbClr val="000000"/>
                          </a:solidFill>
                          <a:effectLst/>
                          <a:latin typeface="Arial" panose="020B0604020202020204" pitchFamily="34" charset="0"/>
                        </a:rPr>
                        <a:t>1</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$106</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$142</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45570790"/>
                  </a:ext>
                </a:extLst>
              </a:tr>
              <a:tr h="184150">
                <a:tc>
                  <a:txBody>
                    <a:bodyPr/>
                    <a:lstStyle/>
                    <a:p>
                      <a:pPr algn="ctr" fontAlgn="ctr"/>
                      <a:r>
                        <a:rPr lang="en-US" sz="1000" b="0" i="0" u="none" strike="noStrike" dirty="0" smtClean="0">
                          <a:solidFill>
                            <a:srgbClr val="000000"/>
                          </a:solidFill>
                          <a:effectLst/>
                          <a:latin typeface="Arial" panose="020B0604020202020204" pitchFamily="34" charset="0"/>
                        </a:rPr>
                        <a:t>2</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$106</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$207</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5988734"/>
                  </a:ext>
                </a:extLst>
              </a:tr>
              <a:tr h="184150">
                <a:tc>
                  <a:txBody>
                    <a:bodyPr/>
                    <a:lstStyle/>
                    <a:p>
                      <a:pPr algn="ctr" fontAlgn="ctr"/>
                      <a:r>
                        <a:rPr lang="en-US" sz="1000" b="0" i="0" u="none" strike="noStrike" dirty="0" smtClean="0">
                          <a:solidFill>
                            <a:srgbClr val="000000"/>
                          </a:solidFill>
                          <a:effectLst/>
                          <a:latin typeface="Arial" panose="020B0604020202020204" pitchFamily="34" charset="0"/>
                        </a:rPr>
                        <a:t>3</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$106</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$142</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31339521"/>
                  </a:ext>
                </a:extLst>
              </a:tr>
              <a:tr h="184150">
                <a:tc>
                  <a:txBody>
                    <a:bodyPr/>
                    <a:lstStyle/>
                    <a:p>
                      <a:pPr algn="ctr" fontAlgn="ctr"/>
                      <a:r>
                        <a:rPr lang="en-US" sz="1000" b="0" i="0" u="none" strike="noStrike" dirty="0">
                          <a:solidFill>
                            <a:srgbClr val="000000"/>
                          </a:solidFill>
                          <a:effectLst/>
                          <a:latin typeface="Arial" panose="020B0604020202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$106</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$410</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$312</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93284172"/>
                  </a:ext>
                </a:extLst>
              </a:tr>
              <a:tr h="184150">
                <a:tc>
                  <a:txBody>
                    <a:bodyPr/>
                    <a:lstStyle/>
                    <a:p>
                      <a:pPr algn="ctr" fontAlgn="ctr"/>
                      <a:r>
                        <a:rPr lang="en-US" sz="1000" b="0" i="0" u="none" strike="noStrike" dirty="0">
                          <a:solidFill>
                            <a:srgbClr val="000000"/>
                          </a:solidFill>
                          <a:effectLst/>
                          <a:latin typeface="Arial" panose="020B060402020202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$106</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$142</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566486"/>
                  </a:ext>
                </a:extLst>
              </a:tr>
              <a:tr h="184150">
                <a:tc>
                  <a:txBody>
                    <a:bodyPr/>
                    <a:lstStyle/>
                    <a:p>
                      <a:pPr algn="ctr" fontAlgn="ctr"/>
                      <a:r>
                        <a:rPr lang="en-US" sz="1000" b="0" i="0" u="none" strike="noStrike">
                          <a:solidFill>
                            <a:srgbClr val="000000"/>
                          </a:solidFill>
                          <a:effectLst/>
                          <a:latin typeface="Arial" panose="020B060402020202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$106</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$245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23616955"/>
                  </a:ext>
                </a:extLst>
              </a:tr>
              <a:tr h="184150">
                <a:tc>
                  <a:txBody>
                    <a:bodyPr/>
                    <a:lstStyle/>
                    <a:p>
                      <a:pPr algn="ctr" fontAlgn="ctr"/>
                      <a:r>
                        <a:rPr lang="en-US" sz="1000" b="0" i="0" u="none" strike="noStrike">
                          <a:solidFill>
                            <a:srgbClr val="000000"/>
                          </a:solidFill>
                          <a:effectLst/>
                          <a:latin typeface="Arial" panose="020B0604020202020204" pitchFamily="34" charset="0"/>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$106</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$142</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9667721"/>
                  </a:ext>
                </a:extLst>
              </a:tr>
              <a:tr h="184150">
                <a:tc>
                  <a:txBody>
                    <a:bodyPr/>
                    <a:lstStyle/>
                    <a:p>
                      <a:pPr algn="ctr" fontAlgn="ctr"/>
                      <a:r>
                        <a:rPr lang="en-US" sz="1000" b="0" i="0" u="none" strike="noStrike">
                          <a:solidFill>
                            <a:srgbClr val="000000"/>
                          </a:solidFill>
                          <a:effectLst/>
                          <a:latin typeface="Arial" panose="020B0604020202020204" pitchFamily="34" charset="0"/>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$106</a:t>
                      </a: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$410</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$312</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9090362"/>
                  </a:ext>
                </a:extLst>
              </a:tr>
            </a:tbl>
          </a:graphicData>
        </a:graphic>
      </p:graphicFrame>
      <p:sp>
        <p:nvSpPr>
          <p:cNvPr id="5" name="TextBox 4"/>
          <p:cNvSpPr txBox="1"/>
          <p:nvPr/>
        </p:nvSpPr>
        <p:spPr>
          <a:xfrm>
            <a:off x="3455097" y="943656"/>
            <a:ext cx="1754578" cy="276999"/>
          </a:xfrm>
          <a:prstGeom prst="rect">
            <a:avLst/>
          </a:prstGeom>
          <a:solidFill>
            <a:schemeClr val="bg1"/>
          </a:solidFill>
        </p:spPr>
        <p:txBody>
          <a:bodyPr wrap="square" rtlCol="0">
            <a:spAutoFit/>
          </a:bodyPr>
          <a:lstStyle/>
          <a:p>
            <a:r>
              <a:rPr lang="pt-BR" sz="1200" b="1" dirty="0">
                <a:solidFill>
                  <a:schemeClr val="tx2"/>
                </a:solidFill>
              </a:rPr>
              <a:t>Class </a:t>
            </a:r>
            <a:r>
              <a:rPr lang="pt-BR" sz="1200" b="1" dirty="0" smtClean="0">
                <a:solidFill>
                  <a:schemeClr val="tx2"/>
                </a:solidFill>
              </a:rPr>
              <a:t>2: Passat </a:t>
            </a:r>
            <a:endParaRPr lang="en-US" sz="1200" dirty="0">
              <a:solidFill>
                <a:schemeClr val="tx2"/>
              </a:solidFill>
            </a:endParaRPr>
          </a:p>
        </p:txBody>
      </p:sp>
    </p:spTree>
    <p:extLst>
      <p:ext uri="{BB962C8B-B14F-4D97-AF65-F5344CB8AC3E}">
        <p14:creationId xmlns:p14="http://schemas.microsoft.com/office/powerpoint/2010/main" val="1630317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sz="2500" b="1" i="0" u="none" strike="noStrike" kern="1200" cap="none" spc="0" normalizeH="0" baseline="0" noProof="0" dirty="0" smtClean="0">
                <a:ln>
                  <a:noFill/>
                </a:ln>
                <a:solidFill>
                  <a:srgbClr val="E06821"/>
                </a:solidFill>
                <a:effectLst/>
                <a:uLnTx/>
                <a:uFillTx/>
                <a:latin typeface="Arial"/>
                <a:ea typeface="+mj-ea"/>
                <a:cs typeface="+mj-cs"/>
              </a:rPr>
              <a:t>Parts</a:t>
            </a:r>
            <a:r>
              <a:rPr kumimoji="0" lang="en-CA" sz="2500" b="1" i="0" u="none" strike="noStrike" kern="1200" cap="none" spc="0" normalizeH="0" noProof="0" dirty="0" smtClean="0">
                <a:ln>
                  <a:noFill/>
                </a:ln>
                <a:solidFill>
                  <a:srgbClr val="E06821"/>
                </a:solidFill>
                <a:effectLst/>
                <a:uLnTx/>
                <a:uFillTx/>
                <a:latin typeface="Arial"/>
                <a:ea typeface="+mj-ea"/>
                <a:cs typeface="+mj-cs"/>
              </a:rPr>
              <a:t> and Labour </a:t>
            </a:r>
            <a:r>
              <a:rPr lang="en-CA" dirty="0" smtClean="0">
                <a:latin typeface="Arial"/>
              </a:rPr>
              <a:t>Reimbursement – Class 3</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pic>
        <p:nvPicPr>
          <p:cNvPr id="18" name="Picture 17" descr="SecureDrive_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079735625"/>
              </p:ext>
            </p:extLst>
          </p:nvPr>
        </p:nvGraphicFramePr>
        <p:xfrm>
          <a:off x="2052633" y="1322936"/>
          <a:ext cx="4902261" cy="2133600"/>
        </p:xfrm>
        <a:graphic>
          <a:graphicData uri="http://schemas.openxmlformats.org/drawingml/2006/table">
            <a:tbl>
              <a:tblPr/>
              <a:tblGrid>
                <a:gridCol w="930015">
                  <a:extLst>
                    <a:ext uri="{9D8B030D-6E8A-4147-A177-3AD203B41FA5}">
                      <a16:colId xmlns:a16="http://schemas.microsoft.com/office/drawing/2014/main" val="3709661134"/>
                    </a:ext>
                  </a:extLst>
                </a:gridCol>
                <a:gridCol w="741316">
                  <a:extLst>
                    <a:ext uri="{9D8B030D-6E8A-4147-A177-3AD203B41FA5}">
                      <a16:colId xmlns:a16="http://schemas.microsoft.com/office/drawing/2014/main" val="2955569480"/>
                    </a:ext>
                  </a:extLst>
                </a:gridCol>
                <a:gridCol w="835666">
                  <a:extLst>
                    <a:ext uri="{9D8B030D-6E8A-4147-A177-3AD203B41FA5}">
                      <a16:colId xmlns:a16="http://schemas.microsoft.com/office/drawing/2014/main" val="3486264255"/>
                    </a:ext>
                  </a:extLst>
                </a:gridCol>
                <a:gridCol w="1197632">
                  <a:extLst>
                    <a:ext uri="{9D8B030D-6E8A-4147-A177-3AD203B41FA5}">
                      <a16:colId xmlns:a16="http://schemas.microsoft.com/office/drawing/2014/main" val="2437934064"/>
                    </a:ext>
                  </a:extLst>
                </a:gridCol>
                <a:gridCol w="1197632">
                  <a:extLst>
                    <a:ext uri="{9D8B030D-6E8A-4147-A177-3AD203B41FA5}">
                      <a16:colId xmlns:a16="http://schemas.microsoft.com/office/drawing/2014/main" val="3573550687"/>
                    </a:ext>
                  </a:extLst>
                </a:gridCol>
              </a:tblGrid>
              <a:tr h="330200">
                <a:tc>
                  <a:txBody>
                    <a:bodyPr/>
                    <a:lstStyle/>
                    <a:p>
                      <a:pPr algn="ctr" fontAlgn="ctr"/>
                      <a:endParaRPr lang="en-US" sz="1000" b="1" i="0" u="none" strike="noStrike" dirty="0">
                        <a:solidFill>
                          <a:srgbClr val="FFFFFF"/>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gridSpan="4">
                  <a:txBody>
                    <a:bodyPr/>
                    <a:lstStyle/>
                    <a:p>
                      <a:pPr algn="ctr" fontAlgn="ctr"/>
                      <a:r>
                        <a:rPr lang="en-US" sz="1000" b="1" i="0" u="none" strike="noStrike" dirty="0" smtClean="0">
                          <a:solidFill>
                            <a:srgbClr val="FFFFFF"/>
                          </a:solidFill>
                          <a:effectLst/>
                          <a:latin typeface="Arial" panose="020B0604020202020204" pitchFamily="34" charset="0"/>
                        </a:rPr>
                        <a:t>Reimbursement per interval</a:t>
                      </a:r>
                      <a:endParaRPr lang="en-US" sz="1000" b="1" i="0" u="none" strike="noStrike" dirty="0">
                        <a:solidFill>
                          <a:srgbClr val="FFFFFF"/>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hMerge="1">
                  <a:txBody>
                    <a:bodyPr/>
                    <a:lstStyle/>
                    <a:p>
                      <a:pPr algn="ctr" fontAlgn="ctr"/>
                      <a:endParaRPr lang="en-US" sz="1000" b="1" i="0" u="none" strike="noStrike" dirty="0">
                        <a:solidFill>
                          <a:srgbClr val="FFFFFF"/>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hMerge="1">
                  <a:txBody>
                    <a:bodyPr/>
                    <a:lstStyle/>
                    <a:p>
                      <a:endParaRPr lang="en-US"/>
                    </a:p>
                  </a:txBody>
                  <a:tcPr/>
                </a:tc>
                <a:tc hMerge="1">
                  <a:txBody>
                    <a:bodyPr/>
                    <a:lstStyle/>
                    <a:p>
                      <a:pPr algn="ctr" fontAlgn="ctr"/>
                      <a:endParaRPr lang="en-US" sz="1000" b="1" i="0" u="none" strike="noStrike" dirty="0">
                        <a:solidFill>
                          <a:srgbClr val="FFFFFF"/>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extLst>
                  <a:ext uri="{0D108BD9-81ED-4DB2-BD59-A6C34878D82A}">
                    <a16:rowId xmlns:a16="http://schemas.microsoft.com/office/drawing/2014/main" val="2636996167"/>
                  </a:ext>
                </a:extLst>
              </a:tr>
              <a:tr h="330200">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000" b="1" i="0" u="none" strike="noStrike" dirty="0" smtClean="0">
                          <a:solidFill>
                            <a:srgbClr val="FFFFFF"/>
                          </a:solidFill>
                          <a:effectLst/>
                          <a:latin typeface="Arial" panose="020B0604020202020204" pitchFamily="34" charset="0"/>
                        </a:rPr>
                        <a:t>Maintenance Interval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rgbClr val="FFFFFF"/>
                          </a:solidFill>
                          <a:effectLst/>
                          <a:latin typeface="Arial" panose="020B0604020202020204" pitchFamily="34" charset="0"/>
                        </a:rPr>
                        <a:t>Basic Plan</a:t>
                      </a:r>
                      <a:endParaRPr lang="en-US" sz="1000" b="1" i="0" u="none" strike="noStrike" dirty="0">
                        <a:solidFill>
                          <a:srgbClr val="FFFFFF"/>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rgbClr val="FFFFFF"/>
                          </a:solidFill>
                          <a:effectLst/>
                          <a:latin typeface="Arial" panose="020B0604020202020204" pitchFamily="34" charset="0"/>
                        </a:rPr>
                        <a:t>Plus</a:t>
                      </a:r>
                      <a:r>
                        <a:rPr lang="en-US" sz="1000" b="1" i="0" u="none" strike="noStrike" baseline="0" dirty="0" smtClean="0">
                          <a:solidFill>
                            <a:srgbClr val="FFFFFF"/>
                          </a:solidFill>
                          <a:effectLst/>
                          <a:latin typeface="Arial" panose="020B0604020202020204" pitchFamily="34" charset="0"/>
                        </a:rPr>
                        <a:t> Plan</a:t>
                      </a:r>
                      <a:endParaRPr lang="en-US" sz="1000" b="1" i="0" u="none" strike="noStrike" dirty="0">
                        <a:solidFill>
                          <a:srgbClr val="FFFFFF"/>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rgbClr val="FFFFFF"/>
                          </a:solidFill>
                          <a:effectLst/>
                          <a:latin typeface="Arial" panose="020B0604020202020204" pitchFamily="34" charset="0"/>
                        </a:rPr>
                        <a:t>Optional:</a:t>
                      </a:r>
                    </a:p>
                    <a:p>
                      <a:pPr marL="0" marR="0" lvl="0" indent="0" algn="ctr" defTabSz="457200" rtl="0" eaLnBrk="1" fontAlgn="ctr" latinLnBrk="0" hangingPunct="1">
                        <a:lnSpc>
                          <a:spcPct val="100000"/>
                        </a:lnSpc>
                        <a:spcBef>
                          <a:spcPts val="0"/>
                        </a:spcBef>
                        <a:spcAft>
                          <a:spcPts val="0"/>
                        </a:spcAft>
                        <a:buClrTx/>
                        <a:buSzTx/>
                        <a:buFontTx/>
                        <a:buNone/>
                        <a:tabLst/>
                        <a:defRPr/>
                      </a:pPr>
                      <a:r>
                        <a:rPr lang="en-US" sz="1000" b="0" i="0" u="none" strike="noStrike" baseline="0" dirty="0" err="1" smtClean="0">
                          <a:solidFill>
                            <a:schemeClr val="bg1"/>
                          </a:solidFill>
                          <a:effectLst/>
                          <a:latin typeface="Arial" panose="020B0604020202020204" pitchFamily="34" charset="0"/>
                        </a:rPr>
                        <a:t>Haldex</a:t>
                      </a:r>
                      <a:r>
                        <a:rPr lang="en-US" sz="1000" b="0" i="0" u="none" strike="noStrike" baseline="0" dirty="0" smtClean="0">
                          <a:solidFill>
                            <a:schemeClr val="bg1"/>
                          </a:solidFill>
                          <a:effectLst/>
                          <a:latin typeface="Arial" panose="020B0604020202020204" pitchFamily="34" charset="0"/>
                        </a:rPr>
                        <a:t> Oil Service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rgbClr val="FFFFFF"/>
                          </a:solidFill>
                          <a:effectLst/>
                          <a:latin typeface="Arial" panose="020B0604020202020204" pitchFamily="34" charset="0"/>
                        </a:rPr>
                        <a:t>Optional:</a:t>
                      </a:r>
                    </a:p>
                    <a:p>
                      <a:pPr marL="0" marR="0" lvl="0" indent="0" algn="ctr" defTabSz="457200" rtl="0" eaLnBrk="1" fontAlgn="ctr" latinLnBrk="0" hangingPunct="1">
                        <a:lnSpc>
                          <a:spcPct val="100000"/>
                        </a:lnSpc>
                        <a:spcBef>
                          <a:spcPts val="0"/>
                        </a:spcBef>
                        <a:spcAft>
                          <a:spcPts val="0"/>
                        </a:spcAft>
                        <a:buClrTx/>
                        <a:buSzTx/>
                        <a:buFontTx/>
                        <a:buNone/>
                        <a:tabLst/>
                        <a:defRPr/>
                      </a:pPr>
                      <a:r>
                        <a:rPr lang="en-US" sz="1000" b="0" i="0" u="none" strike="noStrike" baseline="0" dirty="0" smtClean="0">
                          <a:solidFill>
                            <a:schemeClr val="bg1"/>
                          </a:solidFill>
                          <a:effectLst/>
                          <a:latin typeface="Arial" panose="020B0604020202020204" pitchFamily="34" charset="0"/>
                        </a:rPr>
                        <a:t>ATF Service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extLst>
                  <a:ext uri="{0D108BD9-81ED-4DB2-BD59-A6C34878D82A}">
                    <a16:rowId xmlns:a16="http://schemas.microsoft.com/office/drawing/2014/main" val="1002029182"/>
                  </a:ext>
                </a:extLst>
              </a:tr>
              <a:tr h="184150">
                <a:tc>
                  <a:txBody>
                    <a:bodyPr/>
                    <a:lstStyle/>
                    <a:p>
                      <a:pPr algn="ctr" fontAlgn="ctr"/>
                      <a:r>
                        <a:rPr lang="en-US" sz="1000" b="0" i="0" u="none" strike="noStrike" dirty="0" smtClean="0">
                          <a:solidFill>
                            <a:srgbClr val="000000"/>
                          </a:solidFill>
                          <a:effectLst/>
                          <a:latin typeface="Arial" panose="020B0604020202020204" pitchFamily="34" charset="0"/>
                        </a:rPr>
                        <a:t>1</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$119</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$155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45570790"/>
                  </a:ext>
                </a:extLst>
              </a:tr>
              <a:tr h="184150">
                <a:tc>
                  <a:txBody>
                    <a:bodyPr/>
                    <a:lstStyle/>
                    <a:p>
                      <a:pPr algn="ctr" fontAlgn="ctr"/>
                      <a:r>
                        <a:rPr lang="en-US" sz="1000" b="0" i="0" u="none" strike="noStrike" dirty="0" smtClean="0">
                          <a:solidFill>
                            <a:srgbClr val="000000"/>
                          </a:solidFill>
                          <a:effectLst/>
                          <a:latin typeface="Arial" panose="020B0604020202020204" pitchFamily="34" charset="0"/>
                        </a:rPr>
                        <a:t>2</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$119</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$229</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5988734"/>
                  </a:ext>
                </a:extLst>
              </a:tr>
              <a:tr h="184150">
                <a:tc>
                  <a:txBody>
                    <a:bodyPr/>
                    <a:lstStyle/>
                    <a:p>
                      <a:pPr algn="ctr" fontAlgn="ctr"/>
                      <a:r>
                        <a:rPr lang="en-US" sz="1000" b="0" i="0" u="none" strike="noStrike" dirty="0" smtClean="0">
                          <a:solidFill>
                            <a:srgbClr val="000000"/>
                          </a:solidFill>
                          <a:effectLst/>
                          <a:latin typeface="Arial" panose="020B0604020202020204" pitchFamily="34" charset="0"/>
                        </a:rPr>
                        <a:t>3</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$119</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$155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31339521"/>
                  </a:ext>
                </a:extLst>
              </a:tr>
              <a:tr h="184150">
                <a:tc>
                  <a:txBody>
                    <a:bodyPr/>
                    <a:lstStyle/>
                    <a:p>
                      <a:pPr algn="ctr" fontAlgn="ctr"/>
                      <a:r>
                        <a:rPr lang="en-US" sz="1000" b="0" i="0" u="none" strike="noStrike" dirty="0">
                          <a:solidFill>
                            <a:srgbClr val="000000"/>
                          </a:solidFill>
                          <a:effectLst/>
                          <a:latin typeface="Arial" panose="020B0604020202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$119</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$383</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$111</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93284172"/>
                  </a:ext>
                </a:extLst>
              </a:tr>
              <a:tr h="184150">
                <a:tc>
                  <a:txBody>
                    <a:bodyPr/>
                    <a:lstStyle/>
                    <a:p>
                      <a:pPr algn="ctr" fontAlgn="ctr"/>
                      <a:r>
                        <a:rPr lang="en-US" sz="1000" b="0" i="0" u="none" strike="noStrike" dirty="0">
                          <a:solidFill>
                            <a:srgbClr val="000000"/>
                          </a:solidFill>
                          <a:effectLst/>
                          <a:latin typeface="Arial" panose="020B060402020202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$119</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$155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566486"/>
                  </a:ext>
                </a:extLst>
              </a:tr>
              <a:tr h="184150">
                <a:tc>
                  <a:txBody>
                    <a:bodyPr/>
                    <a:lstStyle/>
                    <a:p>
                      <a:pPr algn="ctr" fontAlgn="ctr"/>
                      <a:r>
                        <a:rPr lang="en-US" sz="1000" b="0" i="0" u="none" strike="noStrike">
                          <a:solidFill>
                            <a:srgbClr val="000000"/>
                          </a:solidFill>
                          <a:effectLst/>
                          <a:latin typeface="Arial" panose="020B060402020202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$119</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$269</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23616955"/>
                  </a:ext>
                </a:extLst>
              </a:tr>
              <a:tr h="184150">
                <a:tc>
                  <a:txBody>
                    <a:bodyPr/>
                    <a:lstStyle/>
                    <a:p>
                      <a:pPr algn="ctr" fontAlgn="ctr"/>
                      <a:r>
                        <a:rPr lang="en-US" sz="1000" b="0" i="0" u="none" strike="noStrike">
                          <a:solidFill>
                            <a:srgbClr val="000000"/>
                          </a:solidFill>
                          <a:effectLst/>
                          <a:latin typeface="Arial" panose="020B0604020202020204" pitchFamily="34" charset="0"/>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$119</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$155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9667721"/>
                  </a:ext>
                </a:extLst>
              </a:tr>
              <a:tr h="184150">
                <a:tc>
                  <a:txBody>
                    <a:bodyPr/>
                    <a:lstStyle/>
                    <a:p>
                      <a:pPr algn="ctr" fontAlgn="ctr"/>
                      <a:r>
                        <a:rPr lang="en-US" sz="1000" b="0" i="0" u="none" strike="noStrike">
                          <a:solidFill>
                            <a:srgbClr val="000000"/>
                          </a:solidFill>
                          <a:effectLst/>
                          <a:latin typeface="Arial" panose="020B0604020202020204" pitchFamily="34" charset="0"/>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$119</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$383</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$111</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$423</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9090362"/>
                  </a:ext>
                </a:extLst>
              </a:tr>
            </a:tbl>
          </a:graphicData>
        </a:graphic>
      </p:graphicFrame>
      <p:sp>
        <p:nvSpPr>
          <p:cNvPr id="5" name="TextBox 4"/>
          <p:cNvSpPr txBox="1"/>
          <p:nvPr/>
        </p:nvSpPr>
        <p:spPr>
          <a:xfrm>
            <a:off x="3563381" y="1009685"/>
            <a:ext cx="1874894" cy="276999"/>
          </a:xfrm>
          <a:prstGeom prst="rect">
            <a:avLst/>
          </a:prstGeom>
          <a:solidFill>
            <a:schemeClr val="bg1"/>
          </a:solidFill>
        </p:spPr>
        <p:txBody>
          <a:bodyPr wrap="square" rtlCol="0">
            <a:spAutoFit/>
          </a:bodyPr>
          <a:lstStyle/>
          <a:p>
            <a:r>
              <a:rPr lang="pt-BR" sz="1200" b="1" dirty="0">
                <a:solidFill>
                  <a:schemeClr val="tx2"/>
                </a:solidFill>
              </a:rPr>
              <a:t>Class </a:t>
            </a:r>
            <a:r>
              <a:rPr lang="pt-BR" sz="1200" b="1" dirty="0" smtClean="0">
                <a:solidFill>
                  <a:schemeClr val="tx2"/>
                </a:solidFill>
              </a:rPr>
              <a:t>3: Tiguan </a:t>
            </a:r>
            <a:endParaRPr lang="en-US" sz="1200" dirty="0">
              <a:solidFill>
                <a:schemeClr val="tx2"/>
              </a:solidFill>
            </a:endParaRPr>
          </a:p>
        </p:txBody>
      </p:sp>
    </p:spTree>
    <p:extLst>
      <p:ext uri="{BB962C8B-B14F-4D97-AF65-F5344CB8AC3E}">
        <p14:creationId xmlns:p14="http://schemas.microsoft.com/office/powerpoint/2010/main" val="1306598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sz="2500" b="1" i="0" u="none" strike="noStrike" kern="1200" cap="none" spc="0" normalizeH="0" baseline="0" noProof="0" dirty="0" smtClean="0">
                <a:ln>
                  <a:noFill/>
                </a:ln>
                <a:solidFill>
                  <a:srgbClr val="E06821"/>
                </a:solidFill>
                <a:effectLst/>
                <a:uLnTx/>
                <a:uFillTx/>
                <a:latin typeface="Arial"/>
                <a:ea typeface="+mj-ea"/>
                <a:cs typeface="+mj-cs"/>
              </a:rPr>
              <a:t>Parts</a:t>
            </a:r>
            <a:r>
              <a:rPr kumimoji="0" lang="en-CA" sz="2500" b="1" i="0" u="none" strike="noStrike" kern="1200" cap="none" spc="0" normalizeH="0" noProof="0" dirty="0" smtClean="0">
                <a:ln>
                  <a:noFill/>
                </a:ln>
                <a:solidFill>
                  <a:srgbClr val="E06821"/>
                </a:solidFill>
                <a:effectLst/>
                <a:uLnTx/>
                <a:uFillTx/>
                <a:latin typeface="Arial"/>
                <a:ea typeface="+mj-ea"/>
                <a:cs typeface="+mj-cs"/>
              </a:rPr>
              <a:t> and Labour </a:t>
            </a:r>
            <a:r>
              <a:rPr lang="en-CA" dirty="0" smtClean="0">
                <a:latin typeface="Arial"/>
              </a:rPr>
              <a:t>Reimbursement – Class </a:t>
            </a:r>
            <a:r>
              <a:rPr lang="en-CA" dirty="0">
                <a:latin typeface="Arial"/>
              </a:rPr>
              <a:t>4</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pic>
        <p:nvPicPr>
          <p:cNvPr id="18" name="Picture 17" descr="SecureDrive_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280383121"/>
              </p:ext>
            </p:extLst>
          </p:nvPr>
        </p:nvGraphicFramePr>
        <p:xfrm>
          <a:off x="2052633" y="1322936"/>
          <a:ext cx="4902261" cy="2133600"/>
        </p:xfrm>
        <a:graphic>
          <a:graphicData uri="http://schemas.openxmlformats.org/drawingml/2006/table">
            <a:tbl>
              <a:tblPr/>
              <a:tblGrid>
                <a:gridCol w="930015">
                  <a:extLst>
                    <a:ext uri="{9D8B030D-6E8A-4147-A177-3AD203B41FA5}">
                      <a16:colId xmlns:a16="http://schemas.microsoft.com/office/drawing/2014/main" val="3709661134"/>
                    </a:ext>
                  </a:extLst>
                </a:gridCol>
                <a:gridCol w="741316">
                  <a:extLst>
                    <a:ext uri="{9D8B030D-6E8A-4147-A177-3AD203B41FA5}">
                      <a16:colId xmlns:a16="http://schemas.microsoft.com/office/drawing/2014/main" val="2955569480"/>
                    </a:ext>
                  </a:extLst>
                </a:gridCol>
                <a:gridCol w="835666">
                  <a:extLst>
                    <a:ext uri="{9D8B030D-6E8A-4147-A177-3AD203B41FA5}">
                      <a16:colId xmlns:a16="http://schemas.microsoft.com/office/drawing/2014/main" val="3486264255"/>
                    </a:ext>
                  </a:extLst>
                </a:gridCol>
                <a:gridCol w="1197632">
                  <a:extLst>
                    <a:ext uri="{9D8B030D-6E8A-4147-A177-3AD203B41FA5}">
                      <a16:colId xmlns:a16="http://schemas.microsoft.com/office/drawing/2014/main" val="2437934064"/>
                    </a:ext>
                  </a:extLst>
                </a:gridCol>
                <a:gridCol w="1197632">
                  <a:extLst>
                    <a:ext uri="{9D8B030D-6E8A-4147-A177-3AD203B41FA5}">
                      <a16:colId xmlns:a16="http://schemas.microsoft.com/office/drawing/2014/main" val="3573550687"/>
                    </a:ext>
                  </a:extLst>
                </a:gridCol>
              </a:tblGrid>
              <a:tr h="330200">
                <a:tc>
                  <a:txBody>
                    <a:bodyPr/>
                    <a:lstStyle/>
                    <a:p>
                      <a:pPr algn="ctr" fontAlgn="ctr"/>
                      <a:endParaRPr lang="en-US" sz="1000" b="1" i="0" u="none" strike="noStrike" dirty="0">
                        <a:solidFill>
                          <a:srgbClr val="FFFFFF"/>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gridSpan="4">
                  <a:txBody>
                    <a:bodyPr/>
                    <a:lstStyle/>
                    <a:p>
                      <a:pPr algn="ctr" fontAlgn="ctr"/>
                      <a:r>
                        <a:rPr lang="en-US" sz="1000" b="1" i="0" u="none" strike="noStrike" dirty="0" smtClean="0">
                          <a:solidFill>
                            <a:srgbClr val="FFFFFF"/>
                          </a:solidFill>
                          <a:effectLst/>
                          <a:latin typeface="Arial" panose="020B0604020202020204" pitchFamily="34" charset="0"/>
                        </a:rPr>
                        <a:t>Reimbursement per interval</a:t>
                      </a:r>
                      <a:endParaRPr lang="en-US" sz="1000" b="1" i="0" u="none" strike="noStrike" dirty="0">
                        <a:solidFill>
                          <a:srgbClr val="FFFFFF"/>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hMerge="1">
                  <a:txBody>
                    <a:bodyPr/>
                    <a:lstStyle/>
                    <a:p>
                      <a:pPr algn="ctr" fontAlgn="ctr"/>
                      <a:endParaRPr lang="en-US" sz="1000" b="1" i="0" u="none" strike="noStrike" dirty="0">
                        <a:solidFill>
                          <a:srgbClr val="FFFFFF"/>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hMerge="1">
                  <a:txBody>
                    <a:bodyPr/>
                    <a:lstStyle/>
                    <a:p>
                      <a:endParaRPr lang="en-US"/>
                    </a:p>
                  </a:txBody>
                  <a:tcPr/>
                </a:tc>
                <a:tc hMerge="1">
                  <a:txBody>
                    <a:bodyPr/>
                    <a:lstStyle/>
                    <a:p>
                      <a:pPr algn="ctr" fontAlgn="ctr"/>
                      <a:endParaRPr lang="en-US" sz="1000" b="1" i="0" u="none" strike="noStrike" dirty="0">
                        <a:solidFill>
                          <a:srgbClr val="FFFFFF"/>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extLst>
                  <a:ext uri="{0D108BD9-81ED-4DB2-BD59-A6C34878D82A}">
                    <a16:rowId xmlns:a16="http://schemas.microsoft.com/office/drawing/2014/main" val="2636996167"/>
                  </a:ext>
                </a:extLst>
              </a:tr>
              <a:tr h="330200">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000" b="1" i="0" u="none" strike="noStrike" dirty="0" smtClean="0">
                          <a:solidFill>
                            <a:srgbClr val="FFFFFF"/>
                          </a:solidFill>
                          <a:effectLst/>
                          <a:latin typeface="Arial" panose="020B0604020202020204" pitchFamily="34" charset="0"/>
                        </a:rPr>
                        <a:t>Maintenance Interval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rgbClr val="FFFFFF"/>
                          </a:solidFill>
                          <a:effectLst/>
                          <a:latin typeface="Arial" panose="020B0604020202020204" pitchFamily="34" charset="0"/>
                        </a:rPr>
                        <a:t>Basic Plan</a:t>
                      </a:r>
                      <a:endParaRPr lang="en-US" sz="1000" b="1" i="0" u="none" strike="noStrike" dirty="0">
                        <a:solidFill>
                          <a:srgbClr val="FFFFFF"/>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rgbClr val="FFFFFF"/>
                          </a:solidFill>
                          <a:effectLst/>
                          <a:latin typeface="Arial" panose="020B0604020202020204" pitchFamily="34" charset="0"/>
                        </a:rPr>
                        <a:t>Plus</a:t>
                      </a:r>
                      <a:r>
                        <a:rPr lang="en-US" sz="1000" b="1" i="0" u="none" strike="noStrike" baseline="0" dirty="0" smtClean="0">
                          <a:solidFill>
                            <a:srgbClr val="FFFFFF"/>
                          </a:solidFill>
                          <a:effectLst/>
                          <a:latin typeface="Arial" panose="020B0604020202020204" pitchFamily="34" charset="0"/>
                        </a:rPr>
                        <a:t> Plan</a:t>
                      </a:r>
                      <a:endParaRPr lang="en-US" sz="1000" b="1" i="0" u="none" strike="noStrike" dirty="0">
                        <a:solidFill>
                          <a:srgbClr val="FFFFFF"/>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rgbClr val="FFFFFF"/>
                          </a:solidFill>
                          <a:effectLst/>
                          <a:latin typeface="Arial" panose="020B0604020202020204" pitchFamily="34" charset="0"/>
                        </a:rPr>
                        <a:t>Optional:</a:t>
                      </a:r>
                    </a:p>
                    <a:p>
                      <a:pPr marL="0" marR="0" lvl="0" indent="0" algn="ctr" defTabSz="457200" rtl="0" eaLnBrk="1" fontAlgn="ctr" latinLnBrk="0" hangingPunct="1">
                        <a:lnSpc>
                          <a:spcPct val="100000"/>
                        </a:lnSpc>
                        <a:spcBef>
                          <a:spcPts val="0"/>
                        </a:spcBef>
                        <a:spcAft>
                          <a:spcPts val="0"/>
                        </a:spcAft>
                        <a:buClrTx/>
                        <a:buSzTx/>
                        <a:buFontTx/>
                        <a:buNone/>
                        <a:tabLst/>
                        <a:defRPr/>
                      </a:pPr>
                      <a:r>
                        <a:rPr lang="en-US" sz="1000" b="0" i="0" u="none" strike="noStrike" baseline="0" dirty="0" err="1" smtClean="0">
                          <a:solidFill>
                            <a:schemeClr val="bg1"/>
                          </a:solidFill>
                          <a:effectLst/>
                          <a:latin typeface="Arial" panose="020B0604020202020204" pitchFamily="34" charset="0"/>
                        </a:rPr>
                        <a:t>Haldex</a:t>
                      </a:r>
                      <a:r>
                        <a:rPr lang="en-US" sz="1000" b="0" i="0" u="none" strike="noStrike" baseline="0" dirty="0" smtClean="0">
                          <a:solidFill>
                            <a:schemeClr val="bg1"/>
                          </a:solidFill>
                          <a:effectLst/>
                          <a:latin typeface="Arial" panose="020B0604020202020204" pitchFamily="34" charset="0"/>
                        </a:rPr>
                        <a:t> Oil Service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smtClean="0">
                          <a:solidFill>
                            <a:srgbClr val="FFFFFF"/>
                          </a:solidFill>
                          <a:effectLst/>
                          <a:latin typeface="Arial" panose="020B0604020202020204" pitchFamily="34" charset="0"/>
                        </a:rPr>
                        <a:t>Optional:</a:t>
                      </a:r>
                    </a:p>
                    <a:p>
                      <a:pPr marL="0" marR="0" lvl="0" indent="0" algn="ctr" defTabSz="457200" rtl="0" eaLnBrk="1" fontAlgn="ctr" latinLnBrk="0" hangingPunct="1">
                        <a:lnSpc>
                          <a:spcPct val="100000"/>
                        </a:lnSpc>
                        <a:spcBef>
                          <a:spcPts val="0"/>
                        </a:spcBef>
                        <a:spcAft>
                          <a:spcPts val="0"/>
                        </a:spcAft>
                        <a:buClrTx/>
                        <a:buSzTx/>
                        <a:buFontTx/>
                        <a:buNone/>
                        <a:tabLst/>
                        <a:defRPr/>
                      </a:pPr>
                      <a:r>
                        <a:rPr lang="en-US" sz="1000" b="0" i="0" u="none" strike="noStrike" baseline="0" dirty="0" smtClean="0">
                          <a:solidFill>
                            <a:schemeClr val="bg1"/>
                          </a:solidFill>
                          <a:effectLst/>
                          <a:latin typeface="Arial" panose="020B0604020202020204" pitchFamily="34" charset="0"/>
                        </a:rPr>
                        <a:t>ATF Service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8025"/>
                    </a:solidFill>
                  </a:tcPr>
                </a:tc>
                <a:extLst>
                  <a:ext uri="{0D108BD9-81ED-4DB2-BD59-A6C34878D82A}">
                    <a16:rowId xmlns:a16="http://schemas.microsoft.com/office/drawing/2014/main" val="1002029182"/>
                  </a:ext>
                </a:extLst>
              </a:tr>
              <a:tr h="184150">
                <a:tc>
                  <a:txBody>
                    <a:bodyPr/>
                    <a:lstStyle/>
                    <a:p>
                      <a:pPr algn="ctr" fontAlgn="ctr"/>
                      <a:r>
                        <a:rPr lang="en-US" sz="1000" b="0" i="0" u="none" strike="noStrike" dirty="0" smtClean="0">
                          <a:solidFill>
                            <a:srgbClr val="000000"/>
                          </a:solidFill>
                          <a:effectLst/>
                          <a:latin typeface="Arial" panose="020B0604020202020204" pitchFamily="34" charset="0"/>
                        </a:rPr>
                        <a:t>1</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$109</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$145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45570790"/>
                  </a:ext>
                </a:extLst>
              </a:tr>
              <a:tr h="184150">
                <a:tc>
                  <a:txBody>
                    <a:bodyPr/>
                    <a:lstStyle/>
                    <a:p>
                      <a:pPr algn="ctr" fontAlgn="ctr"/>
                      <a:r>
                        <a:rPr lang="en-US" sz="1000" b="0" i="0" u="none" strike="noStrike" dirty="0" smtClean="0">
                          <a:solidFill>
                            <a:srgbClr val="000000"/>
                          </a:solidFill>
                          <a:effectLst/>
                          <a:latin typeface="Arial" panose="020B0604020202020204" pitchFamily="34" charset="0"/>
                        </a:rPr>
                        <a:t>2</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$109</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$209</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5988734"/>
                  </a:ext>
                </a:extLst>
              </a:tr>
              <a:tr h="184150">
                <a:tc>
                  <a:txBody>
                    <a:bodyPr/>
                    <a:lstStyle/>
                    <a:p>
                      <a:pPr algn="ctr" fontAlgn="ctr"/>
                      <a:r>
                        <a:rPr lang="en-US" sz="1000" b="0" i="0" u="none" strike="noStrike" dirty="0" smtClean="0">
                          <a:solidFill>
                            <a:srgbClr val="000000"/>
                          </a:solidFill>
                          <a:effectLst/>
                          <a:latin typeface="Arial" panose="020B0604020202020204" pitchFamily="34" charset="0"/>
                        </a:rPr>
                        <a:t>3</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$109</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$145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31339521"/>
                  </a:ext>
                </a:extLst>
              </a:tr>
              <a:tr h="184150">
                <a:tc>
                  <a:txBody>
                    <a:bodyPr/>
                    <a:lstStyle/>
                    <a:p>
                      <a:pPr algn="ctr" fontAlgn="ctr"/>
                      <a:r>
                        <a:rPr lang="en-US" sz="1000" b="0" i="0" u="none" strike="noStrike" dirty="0">
                          <a:solidFill>
                            <a:srgbClr val="000000"/>
                          </a:solidFill>
                          <a:effectLst/>
                          <a:latin typeface="Arial" panose="020B0604020202020204" pitchFamily="34" charset="0"/>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$109</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$412</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$111</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93284172"/>
                  </a:ext>
                </a:extLst>
              </a:tr>
              <a:tr h="184150">
                <a:tc>
                  <a:txBody>
                    <a:bodyPr/>
                    <a:lstStyle/>
                    <a:p>
                      <a:pPr algn="ctr" fontAlgn="ctr"/>
                      <a:r>
                        <a:rPr lang="en-US" sz="1000" b="0" i="0" u="none" strike="noStrike" dirty="0">
                          <a:solidFill>
                            <a:srgbClr val="000000"/>
                          </a:solidFill>
                          <a:effectLst/>
                          <a:latin typeface="Arial" panose="020B0604020202020204" pitchFamily="34" charset="0"/>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$109</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$145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566486"/>
                  </a:ext>
                </a:extLst>
              </a:tr>
              <a:tr h="184150">
                <a:tc>
                  <a:txBody>
                    <a:bodyPr/>
                    <a:lstStyle/>
                    <a:p>
                      <a:pPr algn="ctr" fontAlgn="ctr"/>
                      <a:r>
                        <a:rPr lang="en-US" sz="1000" b="0" i="0" u="none" strike="noStrike">
                          <a:solidFill>
                            <a:srgbClr val="000000"/>
                          </a:solidFill>
                          <a:effectLst/>
                          <a:latin typeface="Arial" panose="020B060402020202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$109</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$252</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23616955"/>
                  </a:ext>
                </a:extLst>
              </a:tr>
              <a:tr h="184150">
                <a:tc>
                  <a:txBody>
                    <a:bodyPr/>
                    <a:lstStyle/>
                    <a:p>
                      <a:pPr algn="ctr" fontAlgn="ctr"/>
                      <a:r>
                        <a:rPr lang="en-US" sz="1000" b="0" i="0" u="none" strike="noStrike">
                          <a:solidFill>
                            <a:srgbClr val="000000"/>
                          </a:solidFill>
                          <a:effectLst/>
                          <a:latin typeface="Arial" panose="020B0604020202020204" pitchFamily="34" charset="0"/>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$109</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$145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9667721"/>
                  </a:ext>
                </a:extLst>
              </a:tr>
              <a:tr h="184150">
                <a:tc>
                  <a:txBody>
                    <a:bodyPr/>
                    <a:lstStyle/>
                    <a:p>
                      <a:pPr algn="ctr" fontAlgn="ctr"/>
                      <a:r>
                        <a:rPr lang="en-US" sz="1000" b="0" i="0" u="none" strike="noStrike">
                          <a:solidFill>
                            <a:srgbClr val="000000"/>
                          </a:solidFill>
                          <a:effectLst/>
                          <a:latin typeface="Arial" panose="020B0604020202020204" pitchFamily="34" charset="0"/>
                        </a:rPr>
                        <a:t>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$109</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$412</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$111</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000" b="0" i="0" u="none" strike="noStrike" dirty="0" smtClean="0">
                          <a:solidFill>
                            <a:srgbClr val="000000"/>
                          </a:solidFill>
                          <a:effectLst/>
                          <a:latin typeface="Arial" panose="020B0604020202020204" pitchFamily="34" charset="0"/>
                        </a:rPr>
                        <a:t>$495</a:t>
                      </a:r>
                      <a:endParaRPr lang="en-US" sz="10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9090362"/>
                  </a:ext>
                </a:extLst>
              </a:tr>
            </a:tbl>
          </a:graphicData>
        </a:graphic>
      </p:graphicFrame>
      <p:sp>
        <p:nvSpPr>
          <p:cNvPr id="5" name="TextBox 4"/>
          <p:cNvSpPr txBox="1"/>
          <p:nvPr/>
        </p:nvSpPr>
        <p:spPr>
          <a:xfrm>
            <a:off x="3563381" y="958561"/>
            <a:ext cx="1874894" cy="276999"/>
          </a:xfrm>
          <a:prstGeom prst="rect">
            <a:avLst/>
          </a:prstGeom>
          <a:solidFill>
            <a:schemeClr val="bg1"/>
          </a:solidFill>
        </p:spPr>
        <p:txBody>
          <a:bodyPr wrap="square" rtlCol="0">
            <a:spAutoFit/>
          </a:bodyPr>
          <a:lstStyle/>
          <a:p>
            <a:r>
              <a:rPr lang="pt-BR" sz="1200" b="1" dirty="0">
                <a:solidFill>
                  <a:schemeClr val="tx2"/>
                </a:solidFill>
              </a:rPr>
              <a:t>Class 4</a:t>
            </a:r>
            <a:r>
              <a:rPr lang="pt-BR" sz="1200" b="1" dirty="0" smtClean="0">
                <a:solidFill>
                  <a:schemeClr val="tx2"/>
                </a:solidFill>
              </a:rPr>
              <a:t>: Atlas </a:t>
            </a:r>
            <a:endParaRPr lang="en-US" sz="1200" dirty="0">
              <a:solidFill>
                <a:schemeClr val="tx2"/>
              </a:solidFill>
            </a:endParaRPr>
          </a:p>
        </p:txBody>
      </p:sp>
    </p:spTree>
    <p:extLst>
      <p:ext uri="{BB962C8B-B14F-4D97-AF65-F5344CB8AC3E}">
        <p14:creationId xmlns:p14="http://schemas.microsoft.com/office/powerpoint/2010/main" val="2788001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15"/>
          <p:cNvSpPr>
            <a:spLocks noGrp="1"/>
          </p:cNvSpPr>
          <p:nvPr>
            <p:ph type="title"/>
          </p:nvPr>
        </p:nvSpPr>
        <p:spPr bwMode="auto">
          <a:noFill/>
          <a:ln>
            <a:miter lim="800000"/>
            <a:headEnd/>
            <a:tailEnd/>
          </a:ln>
        </p:spPr>
        <p:txBody>
          <a:bodyPr vert="horz" wrap="square" lIns="68580" tIns="34290" rIns="68580" bIns="34290" numCol="1" anchorCtr="0" compatLnSpc="1">
            <a:prstTxWarp prst="textNoShape">
              <a:avLst/>
            </a:prstTxWarp>
          </a:bodyPr>
          <a:lstStyle/>
          <a:p>
            <a:r>
              <a:rPr lang="en-US" dirty="0" smtClean="0">
                <a:latin typeface="Arial" pitchFamily="34" charset="0"/>
                <a:ea typeface="Geneva"/>
              </a:rPr>
              <a:t>Terms &amp; Provisions</a:t>
            </a:r>
          </a:p>
        </p:txBody>
      </p:sp>
      <p:grpSp>
        <p:nvGrpSpPr>
          <p:cNvPr id="59393" name="Group 59392"/>
          <p:cNvGrpSpPr/>
          <p:nvPr/>
        </p:nvGrpSpPr>
        <p:grpSpPr>
          <a:xfrm>
            <a:off x="2297091" y="863828"/>
            <a:ext cx="2114552" cy="2092921"/>
            <a:chOff x="304800" y="1528354"/>
            <a:chExt cx="2819400" cy="2790560"/>
          </a:xfrm>
        </p:grpSpPr>
        <p:grpSp>
          <p:nvGrpSpPr>
            <p:cNvPr id="21" name="Group 20"/>
            <p:cNvGrpSpPr/>
            <p:nvPr/>
          </p:nvGrpSpPr>
          <p:grpSpPr>
            <a:xfrm>
              <a:off x="492971" y="1669391"/>
              <a:ext cx="2484119" cy="2649523"/>
              <a:chOff x="174992" y="1631172"/>
              <a:chExt cx="2484119" cy="2649523"/>
            </a:xfrm>
          </p:grpSpPr>
          <p:sp>
            <p:nvSpPr>
              <p:cNvPr id="4" name="Rectangle 3"/>
              <p:cNvSpPr/>
              <p:nvPr/>
            </p:nvSpPr>
            <p:spPr>
              <a:xfrm>
                <a:off x="174992" y="1654336"/>
                <a:ext cx="2484119" cy="2626359"/>
              </a:xfrm>
              <a:prstGeom prst="rect">
                <a:avLst/>
              </a:prstGeom>
            </p:spPr>
            <p:txBody>
              <a:bodyPr wrap="square">
                <a:spAutoFit/>
              </a:bodyPr>
              <a:lstStyle/>
              <a:p>
                <a:pPr marL="254794" indent="-254794" algn="ctr" eaLnBrk="0" hangingPunct="0">
                  <a:defRPr/>
                </a:pPr>
                <a:r>
                  <a:rPr lang="en-US" sz="1400" b="1" dirty="0">
                    <a:solidFill>
                      <a:schemeClr val="tx2"/>
                    </a:solidFill>
                    <a:latin typeface="Arial" pitchFamily="34" charset="0"/>
                    <a:cs typeface="Arial" pitchFamily="34" charset="0"/>
                  </a:rPr>
                  <a:t>New Vehicle Terms </a:t>
                </a:r>
              </a:p>
              <a:p>
                <a:pPr marL="254794" indent="-254794" algn="ctr" eaLnBrk="0" hangingPunct="0">
                  <a:defRPr/>
                </a:pPr>
                <a:endParaRPr lang="en-US" sz="1200" dirty="0" smtClean="0">
                  <a:solidFill>
                    <a:schemeClr val="tx2"/>
                  </a:solidFill>
                  <a:latin typeface="Arial" pitchFamily="34" charset="0"/>
                  <a:cs typeface="Arial" pitchFamily="34" charset="0"/>
                </a:endParaRPr>
              </a:p>
              <a:p>
                <a:pPr marL="254794" indent="-254794" algn="ctr" eaLnBrk="0" hangingPunct="0">
                  <a:defRPr/>
                </a:pPr>
                <a:endParaRPr lang="en-US" sz="1200" dirty="0">
                  <a:solidFill>
                    <a:schemeClr val="tx2"/>
                  </a:solidFill>
                  <a:latin typeface="Arial" pitchFamily="34" charset="0"/>
                  <a:cs typeface="Arial" pitchFamily="34" charset="0"/>
                </a:endParaRPr>
              </a:p>
              <a:p>
                <a:pPr marL="254794" indent="-254794" algn="ctr" eaLnBrk="0" hangingPunct="0">
                  <a:defRPr/>
                </a:pPr>
                <a:endParaRPr lang="en-US" sz="1200" dirty="0" smtClean="0">
                  <a:solidFill>
                    <a:schemeClr val="tx2"/>
                  </a:solidFill>
                  <a:latin typeface="Arial" pitchFamily="34" charset="0"/>
                  <a:cs typeface="Arial" pitchFamily="34" charset="0"/>
                </a:endParaRPr>
              </a:p>
              <a:p>
                <a:pPr marL="254794" indent="-254794" algn="ctr" eaLnBrk="0" hangingPunct="0">
                  <a:defRPr/>
                </a:pPr>
                <a:endParaRPr lang="en-US" sz="1200" dirty="0" smtClean="0">
                  <a:solidFill>
                    <a:schemeClr val="tx2"/>
                  </a:solidFill>
                  <a:latin typeface="Arial" pitchFamily="34" charset="0"/>
                  <a:cs typeface="Arial" pitchFamily="34" charset="0"/>
                </a:endParaRPr>
              </a:p>
              <a:p>
                <a:pPr marL="254794" indent="-254794" algn="ctr" eaLnBrk="0" hangingPunct="0">
                  <a:defRPr/>
                </a:pPr>
                <a:endParaRPr lang="en-US" sz="1200" dirty="0" smtClean="0">
                  <a:solidFill>
                    <a:schemeClr val="tx2"/>
                  </a:solidFill>
                  <a:latin typeface="Arial" pitchFamily="34" charset="0"/>
                  <a:cs typeface="Arial" pitchFamily="34" charset="0"/>
                </a:endParaRPr>
              </a:p>
              <a:p>
                <a:pPr marL="254794" indent="-254794" algn="ctr" eaLnBrk="0" hangingPunct="0">
                  <a:defRPr/>
                </a:pPr>
                <a:r>
                  <a:rPr lang="en-US" sz="1200" dirty="0" smtClean="0">
                    <a:solidFill>
                      <a:schemeClr val="tx2"/>
                    </a:solidFill>
                    <a:latin typeface="Arial" pitchFamily="34" charset="0"/>
                    <a:cs typeface="Arial" pitchFamily="34" charset="0"/>
                  </a:rPr>
                  <a:t>24 – 96 months Terms</a:t>
                </a:r>
              </a:p>
              <a:p>
                <a:pPr marL="254794" indent="-254794" algn="ctr" eaLnBrk="0" hangingPunct="0">
                  <a:defRPr/>
                </a:pPr>
                <a:r>
                  <a:rPr lang="en-US" sz="1200" dirty="0" smtClean="0">
                    <a:solidFill>
                      <a:schemeClr val="tx2"/>
                    </a:solidFill>
                    <a:latin typeface="Arial" pitchFamily="34" charset="0"/>
                    <a:cs typeface="Arial" pitchFamily="34" charset="0"/>
                  </a:rPr>
                  <a:t>6 months added for plan expiration</a:t>
                </a:r>
                <a:br>
                  <a:rPr lang="en-US" sz="1200" dirty="0" smtClean="0">
                    <a:solidFill>
                      <a:schemeClr val="tx2"/>
                    </a:solidFill>
                    <a:latin typeface="Arial" pitchFamily="34" charset="0"/>
                    <a:cs typeface="Arial" pitchFamily="34" charset="0"/>
                  </a:rPr>
                </a:br>
                <a:r>
                  <a:rPr lang="en-US" sz="1200" dirty="0" smtClean="0">
                    <a:solidFill>
                      <a:schemeClr val="tx2"/>
                    </a:solidFill>
                    <a:latin typeface="Arial" pitchFamily="34" charset="0"/>
                    <a:cs typeface="Arial" pitchFamily="34" charset="0"/>
                  </a:rPr>
                  <a:t> </a:t>
                </a:r>
                <a:endParaRPr lang="en-US" sz="1200" dirty="0">
                  <a:solidFill>
                    <a:schemeClr val="tx2"/>
                  </a:solidFill>
                  <a:latin typeface="Arial" pitchFamily="34" charset="0"/>
                  <a:cs typeface="Arial" pitchFamily="34" charset="0"/>
                </a:endParaRPr>
              </a:p>
            </p:txBody>
          </p:sp>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94002" y="1631172"/>
                <a:ext cx="1663978" cy="1663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4" name="Rectangle 33"/>
            <p:cNvSpPr/>
            <p:nvPr/>
          </p:nvSpPr>
          <p:spPr>
            <a:xfrm>
              <a:off x="304800" y="1528354"/>
              <a:ext cx="2819400" cy="2514600"/>
            </a:xfrm>
            <a:prstGeom prst="rect">
              <a:avLst/>
            </a:prstGeom>
            <a:noFill/>
            <a:ln w="9525">
              <a:solidFill>
                <a:srgbClr val="F580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solidFill>
                  <a:schemeClr val="tx2"/>
                </a:solidFill>
                <a:latin typeface="Arial" pitchFamily="34" charset="0"/>
                <a:cs typeface="Arial" pitchFamily="34" charset="0"/>
              </a:endParaRPr>
            </a:p>
          </p:txBody>
        </p:sp>
      </p:grpSp>
      <p:grpSp>
        <p:nvGrpSpPr>
          <p:cNvPr id="59396" name="Group 59395"/>
          <p:cNvGrpSpPr/>
          <p:nvPr/>
        </p:nvGrpSpPr>
        <p:grpSpPr>
          <a:xfrm>
            <a:off x="4586601" y="863828"/>
            <a:ext cx="2034540" cy="1883530"/>
            <a:chOff x="6202680" y="1524000"/>
            <a:chExt cx="2712720" cy="2514600"/>
          </a:xfrm>
        </p:grpSpPr>
        <p:sp>
          <p:nvSpPr>
            <p:cNvPr id="7" name="Rectangle 6"/>
            <p:cNvSpPr/>
            <p:nvPr/>
          </p:nvSpPr>
          <p:spPr>
            <a:xfrm>
              <a:off x="6259593" y="3362328"/>
              <a:ext cx="2655807" cy="553997"/>
            </a:xfrm>
            <a:prstGeom prst="rect">
              <a:avLst/>
            </a:prstGeom>
          </p:spPr>
          <p:txBody>
            <a:bodyPr wrap="square">
              <a:spAutoFit/>
            </a:bodyPr>
            <a:lstStyle/>
            <a:p>
              <a:pPr marL="254794" indent="-254794" eaLnBrk="0" hangingPunct="0">
                <a:defRPr/>
              </a:pPr>
              <a:r>
                <a:rPr lang="en-US" sz="1200" dirty="0">
                  <a:solidFill>
                    <a:schemeClr val="tx2"/>
                  </a:solidFill>
                  <a:latin typeface="Arial" pitchFamily="34" charset="0"/>
                  <a:cs typeface="Arial" pitchFamily="34" charset="0"/>
                </a:rPr>
                <a:t>$100 Transfer fee applies</a:t>
              </a:r>
            </a:p>
            <a:p>
              <a:pPr marL="254794" indent="-254794" eaLnBrk="0" hangingPunct="0">
                <a:defRPr/>
              </a:pPr>
              <a:r>
                <a:rPr lang="en-US" sz="900" dirty="0">
                  <a:solidFill>
                    <a:schemeClr val="tx2"/>
                  </a:solidFill>
                  <a:latin typeface="Arial" pitchFamily="34" charset="0"/>
                  <a:cs typeface="Arial" pitchFamily="34" charset="0"/>
                </a:rPr>
                <a:t>  (except where prohibited by law)</a:t>
              </a:r>
            </a:p>
          </p:txBody>
        </p:sp>
        <p:grpSp>
          <p:nvGrpSpPr>
            <p:cNvPr id="25" name="Group 24"/>
            <p:cNvGrpSpPr/>
            <p:nvPr/>
          </p:nvGrpSpPr>
          <p:grpSpPr>
            <a:xfrm>
              <a:off x="6525490" y="2112441"/>
              <a:ext cx="1981200" cy="959959"/>
              <a:chOff x="6477000" y="1175181"/>
              <a:chExt cx="1981200" cy="959959"/>
            </a:xfrm>
          </p:grpSpPr>
          <p:grpSp>
            <p:nvGrpSpPr>
              <p:cNvPr id="12" name="Group 11"/>
              <p:cNvGrpSpPr/>
              <p:nvPr/>
            </p:nvGrpSpPr>
            <p:grpSpPr>
              <a:xfrm>
                <a:off x="6477000" y="1236836"/>
                <a:ext cx="1981200" cy="898304"/>
                <a:chOff x="6324600" y="1091628"/>
                <a:chExt cx="1981200" cy="898304"/>
              </a:xfrm>
            </p:grpSpPr>
            <p:pic>
              <p:nvPicPr>
                <p:cNvPr id="15" name="Picture 2" descr="C:\Users\hpo\AppData\Local\Temp\SNAGHTML1783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1091628"/>
                  <a:ext cx="762000" cy="89830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C:\Users\hpo\AppData\Local\Temp\SNAGHTML18ae85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1097482"/>
                  <a:ext cx="762000" cy="886596"/>
                </a:xfrm>
                <a:prstGeom prst="rect">
                  <a:avLst/>
                </a:prstGeom>
                <a:noFill/>
                <a:extLst>
                  <a:ext uri="{909E8E84-426E-40DD-AFC4-6F175D3DCCD1}">
                    <a14:hiddenFill xmlns:a14="http://schemas.microsoft.com/office/drawing/2010/main">
                      <a:solidFill>
                        <a:srgbClr val="FFFFFF"/>
                      </a:solidFill>
                    </a14:hiddenFill>
                  </a:ext>
                </a:extLst>
              </p:spPr>
            </p:pic>
            <p:sp>
              <p:nvSpPr>
                <p:cNvPr id="17" name="Left Arrow 16"/>
                <p:cNvSpPr/>
                <p:nvPr/>
              </p:nvSpPr>
              <p:spPr>
                <a:xfrm rot="10800000">
                  <a:off x="7185659" y="1608932"/>
                  <a:ext cx="266701" cy="152400"/>
                </a:xfrm>
                <a:prstGeom prst="leftArrow">
                  <a:avLst/>
                </a:prstGeom>
                <a:solidFill>
                  <a:srgbClr val="0070C0"/>
                </a:solidFill>
                <a:ln>
                  <a:solidFill>
                    <a:srgbClr val="367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solidFill>
                      <a:schemeClr val="tx2"/>
                    </a:solidFill>
                    <a:latin typeface="Arial" pitchFamily="34" charset="0"/>
                    <a:cs typeface="Arial" pitchFamily="34" charset="0"/>
                  </a:endParaRPr>
                </a:p>
              </p:txBody>
            </p:sp>
          </p:grpSp>
          <p:pic>
            <p:nvPicPr>
              <p:cNvPr id="2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16312" y="1175181"/>
                <a:ext cx="479888" cy="50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Rectangle 26"/>
            <p:cNvSpPr/>
            <p:nvPr/>
          </p:nvSpPr>
          <p:spPr>
            <a:xfrm>
              <a:off x="6296891" y="1635315"/>
              <a:ext cx="2542311" cy="410897"/>
            </a:xfrm>
            <a:prstGeom prst="rect">
              <a:avLst/>
            </a:prstGeom>
          </p:spPr>
          <p:txBody>
            <a:bodyPr wrap="square">
              <a:spAutoFit/>
            </a:bodyPr>
            <a:lstStyle/>
            <a:p>
              <a:pPr marL="254794" indent="-254794" algn="ctr" eaLnBrk="0" hangingPunct="0">
                <a:defRPr/>
              </a:pPr>
              <a:r>
                <a:rPr lang="en-US" sz="1400" b="1" dirty="0" smtClean="0">
                  <a:solidFill>
                    <a:schemeClr val="tx2"/>
                  </a:solidFill>
                  <a:latin typeface="Arial" pitchFamily="34" charset="0"/>
                  <a:cs typeface="Arial" pitchFamily="34" charset="0"/>
                </a:rPr>
                <a:t>Transferability</a:t>
              </a:r>
              <a:r>
                <a:rPr lang="en-US" sz="1200" b="1" dirty="0" smtClean="0">
                  <a:solidFill>
                    <a:schemeClr val="tx2"/>
                  </a:solidFill>
                  <a:latin typeface="Arial" pitchFamily="34" charset="0"/>
                  <a:cs typeface="Arial" pitchFamily="34" charset="0"/>
                </a:rPr>
                <a:t> </a:t>
              </a:r>
              <a:endParaRPr lang="en-US" sz="1200" b="1" dirty="0">
                <a:solidFill>
                  <a:schemeClr val="tx2"/>
                </a:solidFill>
                <a:latin typeface="Arial" pitchFamily="34" charset="0"/>
                <a:cs typeface="Arial" pitchFamily="34" charset="0"/>
              </a:endParaRPr>
            </a:p>
          </p:txBody>
        </p:sp>
        <p:sp>
          <p:nvSpPr>
            <p:cNvPr id="36" name="Rectangle 35"/>
            <p:cNvSpPr/>
            <p:nvPr/>
          </p:nvSpPr>
          <p:spPr>
            <a:xfrm>
              <a:off x="6202680" y="1524000"/>
              <a:ext cx="2712720" cy="2514600"/>
            </a:xfrm>
            <a:prstGeom prst="rect">
              <a:avLst/>
            </a:prstGeom>
            <a:noFill/>
            <a:ln w="9525">
              <a:solidFill>
                <a:srgbClr val="F580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solidFill>
                  <a:schemeClr val="tx2"/>
                </a:solidFill>
                <a:latin typeface="Arial" pitchFamily="34" charset="0"/>
                <a:cs typeface="Arial" pitchFamily="34" charset="0"/>
              </a:endParaRPr>
            </a:p>
          </p:txBody>
        </p:sp>
      </p:grpSp>
      <p:grpSp>
        <p:nvGrpSpPr>
          <p:cNvPr id="59397" name="Group 59396"/>
          <p:cNvGrpSpPr/>
          <p:nvPr/>
        </p:nvGrpSpPr>
        <p:grpSpPr>
          <a:xfrm>
            <a:off x="1506358" y="2827101"/>
            <a:ext cx="6418441" cy="1616560"/>
            <a:chOff x="499197" y="4194697"/>
            <a:chExt cx="8533226" cy="2803275"/>
          </a:xfrm>
        </p:grpSpPr>
        <p:grpSp>
          <p:nvGrpSpPr>
            <p:cNvPr id="23" name="Group 22"/>
            <p:cNvGrpSpPr/>
            <p:nvPr/>
          </p:nvGrpSpPr>
          <p:grpSpPr>
            <a:xfrm>
              <a:off x="499962" y="4194697"/>
              <a:ext cx="8532461" cy="2803275"/>
              <a:chOff x="439449" y="3845772"/>
              <a:chExt cx="8532461" cy="2803275"/>
            </a:xfrm>
          </p:grpSpPr>
          <p:sp>
            <p:nvSpPr>
              <p:cNvPr id="22" name="Rectangle 21"/>
              <p:cNvSpPr/>
              <p:nvPr/>
            </p:nvSpPr>
            <p:spPr>
              <a:xfrm>
                <a:off x="439449" y="3927101"/>
                <a:ext cx="8532461" cy="2721946"/>
              </a:xfrm>
              <a:prstGeom prst="rect">
                <a:avLst/>
              </a:prstGeom>
            </p:spPr>
            <p:txBody>
              <a:bodyPr wrap="square">
                <a:spAutoFit/>
              </a:bodyPr>
              <a:lstStyle/>
              <a:p>
                <a:pPr marL="254794" indent="-254794" eaLnBrk="0" hangingPunct="0">
                  <a:defRPr/>
                </a:pPr>
                <a:r>
                  <a:rPr lang="en-US" sz="1400" b="1" dirty="0">
                    <a:solidFill>
                      <a:schemeClr val="tx2"/>
                    </a:solidFill>
                    <a:latin typeface="Arial" pitchFamily="34" charset="0"/>
                    <a:cs typeface="Arial" pitchFamily="34" charset="0"/>
                  </a:rPr>
                  <a:t>Cancellation </a:t>
                </a:r>
                <a:r>
                  <a:rPr lang="en-US" sz="1400" b="1" dirty="0" smtClean="0">
                    <a:solidFill>
                      <a:schemeClr val="tx2"/>
                    </a:solidFill>
                    <a:latin typeface="Arial" pitchFamily="34" charset="0"/>
                    <a:cs typeface="Arial" pitchFamily="34" charset="0"/>
                  </a:rPr>
                  <a:t>Provision</a:t>
                </a:r>
                <a:endParaRPr lang="en-US" sz="1400" b="1" dirty="0">
                  <a:solidFill>
                    <a:schemeClr val="tx2"/>
                  </a:solidFill>
                  <a:latin typeface="Arial" pitchFamily="34" charset="0"/>
                  <a:cs typeface="Arial" pitchFamily="34" charset="0"/>
                </a:endParaRPr>
              </a:p>
              <a:p>
                <a:pPr marL="254794" indent="-254794" eaLnBrk="0" hangingPunct="0">
                  <a:defRPr/>
                </a:pPr>
                <a:r>
                  <a:rPr lang="en-US" sz="600" b="1" dirty="0" smtClean="0">
                    <a:solidFill>
                      <a:schemeClr val="tx2"/>
                    </a:solidFill>
                    <a:latin typeface="Arial" pitchFamily="34" charset="0"/>
                    <a:cs typeface="Arial" pitchFamily="34" charset="0"/>
                  </a:rPr>
                  <a:t> </a:t>
                </a:r>
              </a:p>
              <a:p>
                <a:pPr marL="254794" indent="-254794" eaLnBrk="0" hangingPunct="0">
                  <a:buFont typeface="Arial" pitchFamily="34" charset="0"/>
                  <a:buChar char="•"/>
                  <a:defRPr/>
                </a:pPr>
                <a:endParaRPr lang="en-US" sz="200" dirty="0" smtClean="0">
                  <a:solidFill>
                    <a:schemeClr val="tx2"/>
                  </a:solidFill>
                  <a:latin typeface="Arial" pitchFamily="34" charset="0"/>
                  <a:cs typeface="Arial" pitchFamily="34" charset="0"/>
                </a:endParaRPr>
              </a:p>
              <a:p>
                <a:pPr marL="254794" indent="-254794" eaLnBrk="0" hangingPunct="0">
                  <a:buFont typeface="Arial" pitchFamily="34" charset="0"/>
                  <a:buChar char="•"/>
                  <a:defRPr/>
                </a:pPr>
                <a:r>
                  <a:rPr lang="en-US" sz="1350" dirty="0" smtClean="0">
                    <a:solidFill>
                      <a:schemeClr val="tx2"/>
                    </a:solidFill>
                    <a:latin typeface="Arial" pitchFamily="34" charset="0"/>
                    <a:cs typeface="Arial" pitchFamily="34" charset="0"/>
                  </a:rPr>
                  <a:t>Prepaid Maintenance is fully refundable within 30 days.  Non-cancellable by customer after 30 days. </a:t>
                </a:r>
                <a:r>
                  <a:rPr lang="en-US" sz="1350" dirty="0" smtClean="0">
                    <a:solidFill>
                      <a:schemeClr val="tx2"/>
                    </a:solidFill>
                    <a:latin typeface="Arial" pitchFamily="34" charset="0"/>
                    <a:ea typeface="ＭＳ Ｐゴシック"/>
                    <a:cs typeface="Arial" pitchFamily="34" charset="0"/>
                  </a:rPr>
                  <a:t>(Dealer may override if participating in the refund)</a:t>
                </a:r>
              </a:p>
              <a:p>
                <a:pPr eaLnBrk="0" hangingPunct="0">
                  <a:defRPr/>
                </a:pPr>
                <a:endParaRPr lang="en-US" sz="700" dirty="0" smtClean="0">
                  <a:solidFill>
                    <a:schemeClr val="tx2"/>
                  </a:solidFill>
                  <a:latin typeface="Arial" pitchFamily="34" charset="0"/>
                  <a:ea typeface="ＭＳ Ｐゴシック"/>
                  <a:cs typeface="Arial" pitchFamily="34" charset="0"/>
                </a:endParaRPr>
              </a:p>
              <a:p>
                <a:pPr marL="254794" indent="-254794" eaLnBrk="0" hangingPunct="0">
                  <a:buFont typeface="Arial" pitchFamily="34" charset="0"/>
                  <a:buChar char="•"/>
                  <a:defRPr/>
                </a:pPr>
                <a:r>
                  <a:rPr lang="en-US" sz="1350" dirty="0">
                    <a:solidFill>
                      <a:schemeClr val="tx2"/>
                    </a:solidFill>
                    <a:cs typeface="Arial" panose="020B0604020202020204" pitchFamily="34" charset="0"/>
                  </a:rPr>
                  <a:t>Should Lienholder request cancellation due to total loss or repossession after 90 days from the date of purchase the dealer is not required to participate.</a:t>
                </a:r>
              </a:p>
              <a:p>
                <a:pPr eaLnBrk="0" hangingPunct="0">
                  <a:defRPr/>
                </a:pPr>
                <a:r>
                  <a:rPr lang="en-US" sz="1350" dirty="0" smtClean="0">
                    <a:solidFill>
                      <a:schemeClr val="tx2"/>
                    </a:solidFill>
                    <a:latin typeface="Arial" pitchFamily="34" charset="0"/>
                    <a:ea typeface="ＭＳ Ｐゴシック"/>
                    <a:cs typeface="Arial" pitchFamily="34" charset="0"/>
                  </a:rPr>
                  <a:t> </a:t>
                </a:r>
              </a:p>
            </p:txBody>
          </p:sp>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156547" y="3845772"/>
                <a:ext cx="576062" cy="726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9" name="Rectangle 38"/>
            <p:cNvSpPr/>
            <p:nvPr/>
          </p:nvSpPr>
          <p:spPr>
            <a:xfrm>
              <a:off x="499197" y="4255516"/>
              <a:ext cx="8533226" cy="2465513"/>
            </a:xfrm>
            <a:prstGeom prst="rect">
              <a:avLst/>
            </a:prstGeom>
            <a:noFill/>
            <a:ln w="9525">
              <a:solidFill>
                <a:srgbClr val="F5802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chemeClr val="tx2"/>
                </a:solidFill>
                <a:latin typeface="Arial" pitchFamily="34" charset="0"/>
                <a:cs typeface="Arial" pitchFamily="34" charset="0"/>
              </a:endParaRPr>
            </a:p>
          </p:txBody>
        </p:sp>
      </p:grpSp>
      <p:sp>
        <p:nvSpPr>
          <p:cNvPr id="28"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sz="2500" b="1" i="0" u="none" strike="noStrike" kern="1200" cap="none" spc="0" normalizeH="0" baseline="0" noProof="0" dirty="0" smtClean="0">
                <a:ln>
                  <a:noFill/>
                </a:ln>
                <a:solidFill>
                  <a:srgbClr val="E06821"/>
                </a:solidFill>
                <a:effectLst/>
                <a:uLnTx/>
                <a:uFillTx/>
                <a:latin typeface="Arial"/>
                <a:ea typeface="+mj-ea"/>
                <a:cs typeface="+mj-cs"/>
              </a:rPr>
              <a:t>Terms &amp; Provisions</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pic>
        <p:nvPicPr>
          <p:cNvPr id="29" name="Picture 28" descr="SecureDrive_C.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Tree>
    <p:extLst>
      <p:ext uri="{BB962C8B-B14F-4D97-AF65-F5344CB8AC3E}">
        <p14:creationId xmlns:p14="http://schemas.microsoft.com/office/powerpoint/2010/main" val="20199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393"/>
                                        </p:tgtEl>
                                        <p:attrNameLst>
                                          <p:attrName>style.visibility</p:attrName>
                                        </p:attrNameLst>
                                      </p:cBhvr>
                                      <p:to>
                                        <p:strVal val="visible"/>
                                      </p:to>
                                    </p:set>
                                    <p:animEffect transition="in" filter="fade">
                                      <p:cBhvr>
                                        <p:cTn id="7" dur="1000"/>
                                        <p:tgtEl>
                                          <p:spTgt spid="593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396"/>
                                        </p:tgtEl>
                                        <p:attrNameLst>
                                          <p:attrName>style.visibility</p:attrName>
                                        </p:attrNameLst>
                                      </p:cBhvr>
                                      <p:to>
                                        <p:strVal val="visible"/>
                                      </p:to>
                                    </p:set>
                                    <p:animEffect transition="in" filter="fade">
                                      <p:cBhvr>
                                        <p:cTn id="12" dur="1000"/>
                                        <p:tgtEl>
                                          <p:spTgt spid="593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397"/>
                                        </p:tgtEl>
                                        <p:attrNameLst>
                                          <p:attrName>style.visibility</p:attrName>
                                        </p:attrNameLst>
                                      </p:cBhvr>
                                      <p:to>
                                        <p:strVal val="visible"/>
                                      </p:to>
                                    </p:set>
                                    <p:animEffect transition="in" filter="fade">
                                      <p:cBhvr>
                                        <p:cTn id="17" dur="10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500" dirty="0">
                <a:latin typeface="Arial" panose="020B0604020202020204" pitchFamily="34" charset="0"/>
                <a:cs typeface="Arial" panose="020B0604020202020204" pitchFamily="34" charset="0"/>
              </a:rPr>
              <a:t>LGM HUB</a:t>
            </a:r>
            <a:endParaRPr lang="en-CA" sz="2500" dirty="0">
              <a:latin typeface="Arial" panose="020B0604020202020204" pitchFamily="34" charset="0"/>
              <a:cs typeface="Arial" panose="020B0604020202020204" pitchFamily="34" charset="0"/>
            </a:endParaRPr>
          </a:p>
        </p:txBody>
      </p:sp>
      <p:sp>
        <p:nvSpPr>
          <p:cNvPr id="10" name="Content Placeholder 2"/>
          <p:cNvSpPr txBox="1">
            <a:spLocks/>
          </p:cNvSpPr>
          <p:nvPr>
            <p:custDataLst>
              <p:tags r:id="rId1"/>
            </p:custDataLst>
          </p:nvPr>
        </p:nvSpPr>
        <p:spPr>
          <a:xfrm>
            <a:off x="616582" y="751452"/>
            <a:ext cx="7886700" cy="222885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Volkswagen" pitchFamily="2"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Volkswagen" pitchFamily="2"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Volkswagen" pitchFamily="2"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Volkswagen" pitchFamily="2"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Volkswagen"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1125" dirty="0">
              <a:solidFill>
                <a:schemeClr val="tx2"/>
              </a:solidFill>
              <a:latin typeface="Arial" pitchFamily="34" charset="0"/>
              <a:ea typeface="Geneva"/>
              <a:cs typeface="Arial" pitchFamily="34" charset="0"/>
            </a:endParaRPr>
          </a:p>
          <a:p>
            <a:pPr>
              <a:defRPr/>
            </a:pPr>
            <a:r>
              <a:rPr lang="en-US" sz="1400" dirty="0">
                <a:solidFill>
                  <a:schemeClr val="tx2"/>
                </a:solidFill>
                <a:latin typeface="Arial" pitchFamily="34" charset="0"/>
                <a:ea typeface="Geneva"/>
                <a:cs typeface="Arial" pitchFamily="34" charset="0"/>
              </a:rPr>
              <a:t>Products are available as an online registration only - there is no need to complete pre-printed forms.</a:t>
            </a:r>
          </a:p>
          <a:p>
            <a:pPr>
              <a:defRPr/>
            </a:pPr>
            <a:endParaRPr lang="en-US" sz="1400" dirty="0">
              <a:solidFill>
                <a:schemeClr val="tx2"/>
              </a:solidFill>
              <a:latin typeface="Arial" pitchFamily="34" charset="0"/>
              <a:ea typeface="Geneva"/>
              <a:cs typeface="Arial" pitchFamily="34" charset="0"/>
            </a:endParaRPr>
          </a:p>
          <a:p>
            <a:pPr>
              <a:defRPr/>
            </a:pPr>
            <a:r>
              <a:rPr lang="en-US" sz="1400" dirty="0">
                <a:solidFill>
                  <a:schemeClr val="tx2"/>
                </a:solidFill>
                <a:latin typeface="Arial" pitchFamily="34" charset="0"/>
                <a:ea typeface="Geneva"/>
                <a:cs typeface="Arial" pitchFamily="34" charset="0"/>
              </a:rPr>
              <a:t>Every policy must be registered through the HUB to ensure coverage is effective for your customer immediately.</a:t>
            </a:r>
          </a:p>
          <a:p>
            <a:pPr>
              <a:defRPr/>
            </a:pPr>
            <a:endParaRPr lang="en-US" sz="1400" dirty="0">
              <a:solidFill>
                <a:schemeClr val="tx2"/>
              </a:solidFill>
              <a:latin typeface="Arial" pitchFamily="34" charset="0"/>
              <a:ea typeface="Geneva"/>
              <a:cs typeface="Arial" pitchFamily="34" charset="0"/>
            </a:endParaRPr>
          </a:p>
          <a:p>
            <a:pPr>
              <a:defRPr/>
            </a:pPr>
            <a:r>
              <a:rPr lang="en-US" sz="1400" dirty="0">
                <a:solidFill>
                  <a:schemeClr val="tx2"/>
                </a:solidFill>
                <a:latin typeface="Arial" pitchFamily="34" charset="0"/>
                <a:ea typeface="Geneva"/>
                <a:cs typeface="Arial" pitchFamily="34" charset="0"/>
              </a:rPr>
              <a:t>Simply log on to get started.</a:t>
            </a:r>
          </a:p>
        </p:txBody>
      </p:sp>
      <p:grpSp>
        <p:nvGrpSpPr>
          <p:cNvPr id="13" name="Group 12"/>
          <p:cNvGrpSpPr/>
          <p:nvPr/>
        </p:nvGrpSpPr>
        <p:grpSpPr>
          <a:xfrm>
            <a:off x="2965241" y="2823210"/>
            <a:ext cx="3239746" cy="1792183"/>
            <a:chOff x="6299213" y="3012968"/>
            <a:chExt cx="4153771" cy="2767731"/>
          </a:xfrm>
          <a:solidFill>
            <a:schemeClr val="tx1">
              <a:lumMod val="10000"/>
              <a:lumOff val="90000"/>
            </a:schemeClr>
          </a:solidFill>
        </p:grpSpPr>
        <p:sp>
          <p:nvSpPr>
            <p:cNvPr id="12" name="Rectangle 11"/>
            <p:cNvSpPr/>
            <p:nvPr/>
          </p:nvSpPr>
          <p:spPr>
            <a:xfrm>
              <a:off x="6299213" y="3012968"/>
              <a:ext cx="4153771" cy="27677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pic>
          <p:nvPicPr>
            <p:cNvPr id="5" name="Picture 4"/>
            <p:cNvPicPr>
              <a:picLocks noChangeAspect="1"/>
            </p:cNvPicPr>
            <p:nvPr/>
          </p:nvPicPr>
          <p:blipFill>
            <a:blip r:embed="rId4"/>
            <a:stretch>
              <a:fillRect/>
            </a:stretch>
          </p:blipFill>
          <p:spPr>
            <a:xfrm>
              <a:off x="6461610" y="3184081"/>
              <a:ext cx="3861159" cy="2425503"/>
            </a:xfrm>
            <a:prstGeom prst="rect">
              <a:avLst/>
            </a:prstGeom>
            <a:grpFill/>
            <a:ln>
              <a:noFill/>
            </a:ln>
            <a:effectLst/>
          </p:spPr>
        </p:pic>
      </p:grpSp>
      <p:sp>
        <p:nvSpPr>
          <p:cNvPr id="7"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sz="2500" b="1" i="0" u="none" strike="noStrike" kern="1200" cap="none" spc="0" normalizeH="0" baseline="0" noProof="0" dirty="0" smtClean="0">
                <a:ln>
                  <a:noFill/>
                </a:ln>
                <a:solidFill>
                  <a:srgbClr val="E06821"/>
                </a:solidFill>
                <a:effectLst/>
                <a:uLnTx/>
                <a:uFillTx/>
                <a:latin typeface="Arial"/>
                <a:ea typeface="+mj-ea"/>
                <a:cs typeface="+mj-cs"/>
              </a:rPr>
              <a:t>LGM HUB</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pic>
        <p:nvPicPr>
          <p:cNvPr id="8" name="Picture 7" descr="SecureDrive_C.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Tree>
    <p:extLst>
      <p:ext uri="{BB962C8B-B14F-4D97-AF65-F5344CB8AC3E}">
        <p14:creationId xmlns:p14="http://schemas.microsoft.com/office/powerpoint/2010/main" val="2424719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82775" y="2005379"/>
            <a:ext cx="5230202" cy="657958"/>
          </a:xfrm>
          <a:prstGeom prst="rect">
            <a:avLst/>
          </a:prstGeom>
          <a:gradFill rotWithShape="1">
            <a:gsLst>
              <a:gs pos="0">
                <a:srgbClr val="272727">
                  <a:tint val="50000"/>
                  <a:satMod val="300000"/>
                </a:srgbClr>
              </a:gs>
              <a:gs pos="35000">
                <a:srgbClr val="272727">
                  <a:tint val="37000"/>
                  <a:satMod val="300000"/>
                </a:srgbClr>
              </a:gs>
              <a:gs pos="100000">
                <a:srgbClr val="272727">
                  <a:tint val="15000"/>
                  <a:satMod val="350000"/>
                </a:srgbClr>
              </a:gs>
            </a:gsLst>
            <a:lin ang="16200000" scaled="1"/>
          </a:gradFill>
          <a:ln w="9525" cap="flat" cmpd="sng" algn="ctr">
            <a:solidFill>
              <a:srgbClr val="272727">
                <a:shade val="95000"/>
                <a:satMod val="105000"/>
              </a:srgbClr>
            </a:solidFill>
            <a:prstDash val="solid"/>
          </a:ln>
          <a:effectLst>
            <a:outerShdw blurRad="40000" dist="20000" dir="5400000" rotWithShape="0">
              <a:srgbClr val="000000">
                <a:alpha val="38000"/>
              </a:srgbClr>
            </a:outerShdw>
          </a:effectLst>
        </p:spPr>
        <p:txBody>
          <a:bodyPr rtlCol="0" anchor="ctr"/>
          <a:lstStyle/>
          <a:p>
            <a:pPr marL="360000" lvl="1" defTabSz="914400"/>
            <a:r>
              <a:rPr lang="en-CA" sz="1350" kern="0" dirty="0">
                <a:solidFill>
                  <a:srgbClr val="272727"/>
                </a:solidFill>
                <a:latin typeface="Arial"/>
                <a:cs typeface="Arial" panose="020B0604020202020204" pitchFamily="34" charset="0"/>
              </a:rPr>
              <a:t>Describe vehicle eligibility and </a:t>
            </a:r>
            <a:r>
              <a:rPr lang="en-CA" sz="1350" kern="0" dirty="0" smtClean="0">
                <a:solidFill>
                  <a:srgbClr val="272727"/>
                </a:solidFill>
                <a:latin typeface="Arial"/>
                <a:cs typeface="Arial" panose="020B0604020202020204" pitchFamily="34" charset="0"/>
              </a:rPr>
              <a:t>Prepaid Maintenance terms </a:t>
            </a:r>
            <a:r>
              <a:rPr lang="en-CA" sz="1350" kern="0" dirty="0">
                <a:solidFill>
                  <a:srgbClr val="272727"/>
                </a:solidFill>
                <a:latin typeface="Arial"/>
                <a:cs typeface="Arial" panose="020B0604020202020204" pitchFamily="34" charset="0"/>
              </a:rPr>
              <a:t>and conditions</a:t>
            </a:r>
          </a:p>
        </p:txBody>
      </p:sp>
      <p:sp>
        <p:nvSpPr>
          <p:cNvPr id="7" name="Rectangle 6"/>
          <p:cNvSpPr/>
          <p:nvPr/>
        </p:nvSpPr>
        <p:spPr>
          <a:xfrm>
            <a:off x="1882775" y="3615104"/>
            <a:ext cx="5230202" cy="657958"/>
          </a:xfrm>
          <a:prstGeom prst="rect">
            <a:avLst/>
          </a:prstGeom>
          <a:gradFill rotWithShape="1">
            <a:gsLst>
              <a:gs pos="0">
                <a:srgbClr val="272727">
                  <a:tint val="50000"/>
                  <a:satMod val="300000"/>
                </a:srgbClr>
              </a:gs>
              <a:gs pos="35000">
                <a:srgbClr val="272727">
                  <a:tint val="37000"/>
                  <a:satMod val="300000"/>
                </a:srgbClr>
              </a:gs>
              <a:gs pos="100000">
                <a:srgbClr val="272727">
                  <a:tint val="15000"/>
                  <a:satMod val="350000"/>
                </a:srgbClr>
              </a:gs>
            </a:gsLst>
            <a:lin ang="16200000" scaled="1"/>
          </a:gradFill>
          <a:ln w="9525" cap="flat" cmpd="sng" algn="ctr">
            <a:solidFill>
              <a:srgbClr val="272727">
                <a:shade val="95000"/>
                <a:satMod val="105000"/>
              </a:srgbClr>
            </a:solidFill>
            <a:prstDash val="solid"/>
          </a:ln>
          <a:effectLst>
            <a:outerShdw blurRad="40000" dist="20000" dir="5400000" rotWithShape="0">
              <a:srgbClr val="000000">
                <a:alpha val="38000"/>
              </a:srgbClr>
            </a:outerShdw>
          </a:effectLst>
        </p:spPr>
        <p:txBody>
          <a:bodyPr rtlCol="0" anchor="ctr"/>
          <a:lstStyle/>
          <a:p>
            <a:pPr marL="360000" lvl="1" defTabSz="914400"/>
            <a:r>
              <a:rPr lang="en-CA" sz="1350" kern="0" dirty="0">
                <a:solidFill>
                  <a:srgbClr val="272727"/>
                </a:solidFill>
                <a:latin typeface="Arial"/>
                <a:cs typeface="Arial" panose="020B0604020202020204" pitchFamily="34" charset="0"/>
              </a:rPr>
              <a:t>Explain the process for selling a </a:t>
            </a:r>
            <a:r>
              <a:rPr lang="en-CA" sz="1350" kern="0" dirty="0" smtClean="0">
                <a:solidFill>
                  <a:srgbClr val="272727"/>
                </a:solidFill>
                <a:latin typeface="Arial"/>
                <a:cs typeface="Arial" panose="020B0604020202020204" pitchFamily="34" charset="0"/>
              </a:rPr>
              <a:t>Prepaid Maintenance </a:t>
            </a:r>
            <a:r>
              <a:rPr lang="en-CA" sz="1350" kern="0" dirty="0">
                <a:solidFill>
                  <a:srgbClr val="272727"/>
                </a:solidFill>
                <a:latin typeface="Arial"/>
                <a:cs typeface="Arial" panose="020B0604020202020204" pitchFamily="34" charset="0"/>
              </a:rPr>
              <a:t>contract using the HUB</a:t>
            </a:r>
          </a:p>
        </p:txBody>
      </p:sp>
      <p:sp>
        <p:nvSpPr>
          <p:cNvPr id="8" name="Rectangle 7"/>
          <p:cNvSpPr/>
          <p:nvPr/>
        </p:nvSpPr>
        <p:spPr>
          <a:xfrm>
            <a:off x="1882775" y="2815004"/>
            <a:ext cx="5230202" cy="657958"/>
          </a:xfrm>
          <a:prstGeom prst="rect">
            <a:avLst/>
          </a:prstGeom>
          <a:gradFill rotWithShape="1">
            <a:gsLst>
              <a:gs pos="0">
                <a:srgbClr val="272727">
                  <a:tint val="50000"/>
                  <a:satMod val="300000"/>
                </a:srgbClr>
              </a:gs>
              <a:gs pos="35000">
                <a:srgbClr val="272727">
                  <a:tint val="37000"/>
                  <a:satMod val="300000"/>
                </a:srgbClr>
              </a:gs>
              <a:gs pos="100000">
                <a:srgbClr val="272727">
                  <a:tint val="15000"/>
                  <a:satMod val="350000"/>
                </a:srgbClr>
              </a:gs>
            </a:gsLst>
            <a:lin ang="16200000" scaled="1"/>
          </a:gradFill>
          <a:ln w="9525" cap="flat" cmpd="sng" algn="ctr">
            <a:solidFill>
              <a:srgbClr val="272727">
                <a:shade val="95000"/>
                <a:satMod val="105000"/>
              </a:srgbClr>
            </a:solidFill>
            <a:prstDash val="solid"/>
          </a:ln>
          <a:effectLst>
            <a:outerShdw blurRad="40000" dist="20000" dir="5400000" rotWithShape="0">
              <a:srgbClr val="000000">
                <a:alpha val="38000"/>
              </a:srgbClr>
            </a:outerShdw>
          </a:effectLst>
        </p:spPr>
        <p:txBody>
          <a:bodyPr rtlCol="0" anchor="ctr"/>
          <a:lstStyle/>
          <a:p>
            <a:pPr marL="360000" lvl="1" defTabSz="914400"/>
            <a:r>
              <a:rPr lang="en-CA" sz="1350" kern="0" dirty="0">
                <a:solidFill>
                  <a:srgbClr val="272727"/>
                </a:solidFill>
                <a:latin typeface="Arial"/>
                <a:cs typeface="Arial" panose="020B0604020202020204" pitchFamily="34" charset="0"/>
              </a:rPr>
              <a:t>Describe the benefits for the customer and dealer</a:t>
            </a:r>
          </a:p>
        </p:txBody>
      </p:sp>
      <p:sp>
        <p:nvSpPr>
          <p:cNvPr id="9" name="Rectangle 8"/>
          <p:cNvSpPr/>
          <p:nvPr/>
        </p:nvSpPr>
        <p:spPr>
          <a:xfrm>
            <a:off x="1882775" y="1195754"/>
            <a:ext cx="5230202" cy="657958"/>
          </a:xfrm>
          <a:prstGeom prst="rect">
            <a:avLst/>
          </a:prstGeom>
          <a:gradFill rotWithShape="1">
            <a:gsLst>
              <a:gs pos="0">
                <a:srgbClr val="272727">
                  <a:tint val="50000"/>
                  <a:satMod val="300000"/>
                </a:srgbClr>
              </a:gs>
              <a:gs pos="35000">
                <a:srgbClr val="272727">
                  <a:tint val="37000"/>
                  <a:satMod val="300000"/>
                </a:srgbClr>
              </a:gs>
              <a:gs pos="100000">
                <a:srgbClr val="272727">
                  <a:tint val="15000"/>
                  <a:satMod val="350000"/>
                </a:srgbClr>
              </a:gs>
            </a:gsLst>
            <a:lin ang="16200000" scaled="1"/>
          </a:gradFill>
          <a:ln w="9525" cap="flat" cmpd="sng" algn="ctr">
            <a:solidFill>
              <a:srgbClr val="272727">
                <a:shade val="95000"/>
                <a:satMod val="105000"/>
              </a:srgbClr>
            </a:solidFill>
            <a:prstDash val="solid"/>
          </a:ln>
          <a:effectLst>
            <a:outerShdw blurRad="40000" dist="20000" dir="5400000" rotWithShape="0">
              <a:srgbClr val="000000">
                <a:alpha val="38000"/>
              </a:srgbClr>
            </a:outerShdw>
          </a:effectLst>
        </p:spPr>
        <p:txBody>
          <a:bodyPr rtlCol="0" anchor="ctr"/>
          <a:lstStyle/>
          <a:p>
            <a:pPr marL="360000" lvl="1" defTabSz="914400"/>
            <a:r>
              <a:rPr lang="en-CA" sz="1350" kern="0" dirty="0">
                <a:solidFill>
                  <a:srgbClr val="272727"/>
                </a:solidFill>
                <a:latin typeface="Arial"/>
                <a:cs typeface="Arial" panose="020B0604020202020204" pitchFamily="34" charset="0"/>
              </a:rPr>
              <a:t>Introduce the features of </a:t>
            </a:r>
            <a:r>
              <a:rPr lang="en-CA" sz="1350" kern="0" dirty="0" smtClean="0">
                <a:solidFill>
                  <a:srgbClr val="272727"/>
                </a:solidFill>
                <a:latin typeface="Arial"/>
                <a:cs typeface="Arial" panose="020B0604020202020204" pitchFamily="34" charset="0"/>
              </a:rPr>
              <a:t>SecureDrive Prepaid Maintenance</a:t>
            </a:r>
            <a:endParaRPr lang="en-CA" sz="1350" kern="0" dirty="0">
              <a:solidFill>
                <a:srgbClr val="272727"/>
              </a:solidFill>
              <a:latin typeface="Arial"/>
              <a:cs typeface="Arial" panose="020B0604020202020204" pitchFamily="34" charset="0"/>
            </a:endParaRPr>
          </a:p>
        </p:txBody>
      </p:sp>
      <p:sp>
        <p:nvSpPr>
          <p:cNvPr id="11" name="Title 3"/>
          <p:cNvSpPr txBox="1">
            <a:spLocks/>
          </p:cNvSpPr>
          <p:nvPr/>
        </p:nvSpPr>
        <p:spPr>
          <a:xfrm>
            <a:off x="457200" y="342745"/>
            <a:ext cx="82296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500" b="1" i="0" u="none" strike="noStrike" kern="1200" cap="none" spc="0" normalizeH="0" baseline="0" noProof="0" smtClean="0">
                <a:ln>
                  <a:noFill/>
                </a:ln>
                <a:solidFill>
                  <a:srgbClr val="E06821"/>
                </a:solidFill>
                <a:effectLst/>
                <a:uLnTx/>
                <a:uFillTx/>
                <a:latin typeface="Arial"/>
                <a:ea typeface="+mj-ea"/>
                <a:cs typeface="+mj-cs"/>
              </a:rPr>
              <a:t>Objectives</a:t>
            </a:r>
            <a:endParaRPr kumimoji="0" lang="en-US" sz="2500" b="1" i="0" u="none" strike="noStrike" kern="1200" cap="none" spc="0" normalizeH="0" baseline="0" noProof="0" dirty="0">
              <a:ln>
                <a:noFill/>
              </a:ln>
              <a:solidFill>
                <a:srgbClr val="E06821"/>
              </a:solidFill>
              <a:effectLst/>
              <a:uLnTx/>
              <a:uFillTx/>
              <a:latin typeface="Arial"/>
              <a:ea typeface="+mj-ea"/>
              <a:cs typeface="+mj-cs"/>
            </a:endParaRPr>
          </a:p>
        </p:txBody>
      </p:sp>
      <p:pic>
        <p:nvPicPr>
          <p:cNvPr id="14" name="Picture 13" descr="SecureDrive_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Tree>
    <p:extLst>
      <p:ext uri="{BB962C8B-B14F-4D97-AF65-F5344CB8AC3E}">
        <p14:creationId xmlns:p14="http://schemas.microsoft.com/office/powerpoint/2010/main" val="544127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4321694" y="1738105"/>
            <a:ext cx="2409305" cy="1857087"/>
            <a:chOff x="4321694" y="1738105"/>
            <a:chExt cx="2409305" cy="1857087"/>
          </a:xfrm>
        </p:grpSpPr>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4321694" y="1738105"/>
              <a:ext cx="2409305" cy="1857087"/>
            </a:xfrm>
            <a:prstGeom prst="rect">
              <a:avLst/>
            </a:prstGeom>
            <a:solidFill>
              <a:schemeClr val="tx1">
                <a:lumMod val="50000"/>
                <a:lumOff val="50000"/>
              </a:schemeClr>
            </a:solidFill>
            <a:ln w="57150">
              <a:solidFill>
                <a:schemeClr val="accent2">
                  <a:lumMod val="60000"/>
                  <a:lumOff val="40000"/>
                </a:schemeClr>
              </a:solidFill>
            </a:ln>
          </p:spPr>
        </p:pic>
        <p:pic>
          <p:nvPicPr>
            <p:cNvPr id="18" name="Picture 17"/>
            <p:cNvPicPr>
              <a:picLocks noChangeAspect="1"/>
            </p:cNvPicPr>
            <p:nvPr/>
          </p:nvPicPr>
          <p:blipFill>
            <a:blip r:embed="rId5"/>
            <a:stretch>
              <a:fillRect/>
            </a:stretch>
          </p:blipFill>
          <p:spPr>
            <a:xfrm>
              <a:off x="4348265" y="1784385"/>
              <a:ext cx="1759514" cy="298914"/>
            </a:xfrm>
            <a:prstGeom prst="rect">
              <a:avLst/>
            </a:prstGeom>
            <a:ln>
              <a:solidFill>
                <a:schemeClr val="accent2">
                  <a:lumMod val="60000"/>
                  <a:lumOff val="40000"/>
                </a:schemeClr>
              </a:solidFill>
            </a:ln>
          </p:spPr>
        </p:pic>
      </p:grpSp>
      <p:sp>
        <p:nvSpPr>
          <p:cNvPr id="4" name="Title 3"/>
          <p:cNvSpPr>
            <a:spLocks noGrp="1"/>
          </p:cNvSpPr>
          <p:nvPr>
            <p:ph type="title"/>
          </p:nvPr>
        </p:nvSpPr>
        <p:spPr/>
        <p:txBody>
          <a:bodyPr/>
          <a:lstStyle/>
          <a:p>
            <a:r>
              <a:rPr lang="en-US" sz="2500" dirty="0"/>
              <a:t>Vehicle Information</a:t>
            </a:r>
          </a:p>
        </p:txBody>
      </p:sp>
      <p:sp>
        <p:nvSpPr>
          <p:cNvPr id="3" name="TextBox 2"/>
          <p:cNvSpPr txBox="1"/>
          <p:nvPr/>
        </p:nvSpPr>
        <p:spPr>
          <a:xfrm>
            <a:off x="812894" y="1530470"/>
            <a:ext cx="3649923" cy="507831"/>
          </a:xfrm>
          <a:prstGeom prst="rect">
            <a:avLst/>
          </a:prstGeom>
          <a:noFill/>
        </p:spPr>
        <p:txBody>
          <a:bodyPr wrap="square" rtlCol="0">
            <a:spAutoFit/>
          </a:bodyPr>
          <a:lstStyle/>
          <a:p>
            <a:r>
              <a:rPr lang="en-US" sz="1350" b="1" dirty="0">
                <a:solidFill>
                  <a:schemeClr val="tx2"/>
                </a:solidFill>
                <a:latin typeface="Arial" panose="020B0604020202020204" pitchFamily="34" charset="0"/>
                <a:cs typeface="Arial" panose="020B0604020202020204" pitchFamily="34" charset="0"/>
              </a:rPr>
              <a:t>Quick Quote screen:</a:t>
            </a:r>
          </a:p>
          <a:p>
            <a:endParaRPr lang="en-US" sz="1350" dirty="0">
              <a:solidFill>
                <a:schemeClr val="tx2"/>
              </a:solidFill>
              <a:latin typeface="Arial" panose="020B0604020202020204" pitchFamily="34" charset="0"/>
              <a:cs typeface="Arial" panose="020B0604020202020204" pitchFamily="34" charset="0"/>
            </a:endParaRPr>
          </a:p>
        </p:txBody>
      </p:sp>
      <p:sp>
        <p:nvSpPr>
          <p:cNvPr id="5" name="TextBox 4"/>
          <p:cNvSpPr txBox="1"/>
          <p:nvPr/>
        </p:nvSpPr>
        <p:spPr>
          <a:xfrm>
            <a:off x="748419" y="1898157"/>
            <a:ext cx="3467644" cy="1200329"/>
          </a:xfrm>
          <a:prstGeom prst="rect">
            <a:avLst/>
          </a:prstGeom>
          <a:noFill/>
        </p:spPr>
        <p:txBody>
          <a:bodyPr wrap="square" rtlCol="0">
            <a:spAutoFit/>
          </a:bodyPr>
          <a:lstStyle/>
          <a:p>
            <a:pPr marL="257175" lvl="0" indent="-257175">
              <a:buFontTx/>
              <a:buAutoNum type="arabicPeriod"/>
            </a:pPr>
            <a:r>
              <a:rPr lang="en-US" sz="1350" dirty="0">
                <a:solidFill>
                  <a:srgbClr val="141313"/>
                </a:solidFill>
                <a:latin typeface="Arial" panose="020B0604020202020204" pitchFamily="34" charset="0"/>
                <a:cs typeface="Arial" panose="020B0604020202020204" pitchFamily="34" charset="0"/>
              </a:rPr>
              <a:t>Enter either the </a:t>
            </a:r>
            <a:r>
              <a:rPr lang="en-US" sz="1350" i="1" dirty="0">
                <a:solidFill>
                  <a:srgbClr val="141313"/>
                </a:solidFill>
                <a:latin typeface="Arial" panose="020B0604020202020204" pitchFamily="34" charset="0"/>
                <a:cs typeface="Arial" panose="020B0604020202020204" pitchFamily="34" charset="0"/>
              </a:rPr>
              <a:t>VIN</a:t>
            </a:r>
            <a:r>
              <a:rPr lang="en-US" sz="1350" dirty="0">
                <a:solidFill>
                  <a:srgbClr val="141313"/>
                </a:solidFill>
                <a:latin typeface="Arial" panose="020B0604020202020204" pitchFamily="34" charset="0"/>
                <a:cs typeface="Arial" panose="020B0604020202020204" pitchFamily="34" charset="0"/>
              </a:rPr>
              <a:t> or</a:t>
            </a:r>
            <a:r>
              <a:rPr lang="en-US" sz="1350" b="1" dirty="0">
                <a:solidFill>
                  <a:srgbClr val="141313"/>
                </a:solidFill>
                <a:latin typeface="Arial" panose="020B0604020202020204" pitchFamily="34" charset="0"/>
                <a:cs typeface="Arial" panose="020B0604020202020204" pitchFamily="34" charset="0"/>
              </a:rPr>
              <a:t> </a:t>
            </a:r>
            <a:r>
              <a:rPr lang="en-US" sz="1350" dirty="0">
                <a:solidFill>
                  <a:srgbClr val="141313"/>
                </a:solidFill>
                <a:latin typeface="Arial" panose="020B0604020202020204" pitchFamily="34" charset="0"/>
                <a:cs typeface="Arial" panose="020B0604020202020204" pitchFamily="34" charset="0"/>
              </a:rPr>
              <a:t>the </a:t>
            </a:r>
            <a:r>
              <a:rPr lang="en-US" sz="1350" i="1" dirty="0">
                <a:solidFill>
                  <a:srgbClr val="141313"/>
                </a:solidFill>
                <a:latin typeface="Arial" panose="020B0604020202020204" pitchFamily="34" charset="0"/>
                <a:cs typeface="Arial" panose="020B0604020202020204" pitchFamily="34" charset="0"/>
              </a:rPr>
              <a:t>Year, Make, </a:t>
            </a:r>
            <a:r>
              <a:rPr lang="en-US" sz="1350" dirty="0">
                <a:solidFill>
                  <a:srgbClr val="141313"/>
                </a:solidFill>
                <a:latin typeface="Arial" panose="020B0604020202020204" pitchFamily="34" charset="0"/>
                <a:cs typeface="Arial" panose="020B0604020202020204" pitchFamily="34" charset="0"/>
              </a:rPr>
              <a:t>and</a:t>
            </a:r>
            <a:r>
              <a:rPr lang="en-US" sz="1350" i="1" dirty="0">
                <a:solidFill>
                  <a:srgbClr val="141313"/>
                </a:solidFill>
                <a:latin typeface="Arial" panose="020B0604020202020204" pitchFamily="34" charset="0"/>
                <a:cs typeface="Arial" panose="020B0604020202020204" pitchFamily="34" charset="0"/>
              </a:rPr>
              <a:t> Model </a:t>
            </a:r>
            <a:r>
              <a:rPr lang="en-US" sz="1350" dirty="0">
                <a:solidFill>
                  <a:srgbClr val="141313"/>
                </a:solidFill>
                <a:latin typeface="Arial" panose="020B0604020202020204" pitchFamily="34" charset="0"/>
                <a:cs typeface="Arial" panose="020B0604020202020204" pitchFamily="34" charset="0"/>
              </a:rPr>
              <a:t>of the vehicle. Once you have entered this in, the additional vehicle details will populate.</a:t>
            </a:r>
          </a:p>
          <a:p>
            <a:endParaRPr lang="en-US" dirty="0"/>
          </a:p>
        </p:txBody>
      </p:sp>
      <p:sp>
        <p:nvSpPr>
          <p:cNvPr id="6" name="TextBox 5"/>
          <p:cNvSpPr txBox="1"/>
          <p:nvPr/>
        </p:nvSpPr>
        <p:spPr>
          <a:xfrm>
            <a:off x="772039" y="2923298"/>
            <a:ext cx="3576226" cy="715581"/>
          </a:xfrm>
          <a:prstGeom prst="rect">
            <a:avLst/>
          </a:prstGeom>
          <a:noFill/>
        </p:spPr>
        <p:txBody>
          <a:bodyPr wrap="square" rtlCol="0">
            <a:spAutoFit/>
          </a:bodyPr>
          <a:lstStyle>
            <a:defPPr>
              <a:defRPr lang="en-US"/>
            </a:defPPr>
            <a:lvl1pPr>
              <a:defRPr sz="1350" b="1">
                <a:solidFill>
                  <a:schemeClr val="tx2"/>
                </a:solidFill>
                <a:latin typeface="Arial" panose="020B0604020202020204" pitchFamily="34" charset="0"/>
                <a:cs typeface="Arial" panose="020B0604020202020204" pitchFamily="34" charset="0"/>
              </a:defRPr>
            </a:lvl1pPr>
          </a:lstStyle>
          <a:p>
            <a:pPr marL="228600" indent="-228600"/>
            <a:r>
              <a:rPr lang="en-US" b="0" dirty="0"/>
              <a:t>2.	Next, enter </a:t>
            </a:r>
            <a:r>
              <a:rPr lang="en-US" b="0" dirty="0" err="1"/>
              <a:t>Kilometres</a:t>
            </a:r>
            <a:r>
              <a:rPr lang="en-US" b="0" dirty="0"/>
              <a:t>, In-Service Date, and Vehicle Purchase Type.</a:t>
            </a:r>
          </a:p>
          <a:p>
            <a:endParaRPr lang="en-US" b="0" dirty="0"/>
          </a:p>
        </p:txBody>
      </p:sp>
      <p:sp>
        <p:nvSpPr>
          <p:cNvPr id="21"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sz="2500" b="1" i="0" u="none" strike="noStrike" kern="1200" cap="none" spc="0" normalizeH="0" baseline="0" noProof="0" dirty="0" smtClean="0">
                <a:ln>
                  <a:noFill/>
                </a:ln>
                <a:solidFill>
                  <a:srgbClr val="E06821"/>
                </a:solidFill>
                <a:effectLst/>
                <a:uLnTx/>
                <a:uFillTx/>
                <a:latin typeface="Arial"/>
                <a:ea typeface="+mj-ea"/>
                <a:cs typeface="+mj-cs"/>
              </a:rPr>
              <a:t>LGM HUB – Vehicle Information</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pic>
        <p:nvPicPr>
          <p:cNvPr id="8" name="Picture 7"/>
          <p:cNvPicPr>
            <a:picLocks noChangeAspect="1"/>
          </p:cNvPicPr>
          <p:nvPr/>
        </p:nvPicPr>
        <p:blipFill>
          <a:blip r:embed="rId6"/>
          <a:stretch>
            <a:fillRect/>
          </a:stretch>
        </p:blipFill>
        <p:spPr>
          <a:xfrm>
            <a:off x="4766668" y="1265545"/>
            <a:ext cx="2682221" cy="2905739"/>
          </a:xfrm>
          <a:prstGeom prst="rect">
            <a:avLst/>
          </a:prstGeom>
          <a:ln w="50800">
            <a:solidFill>
              <a:schemeClr val="accent3"/>
            </a:solidFill>
          </a:ln>
        </p:spPr>
      </p:pic>
    </p:spTree>
    <p:extLst>
      <p:ext uri="{BB962C8B-B14F-4D97-AF65-F5344CB8AC3E}">
        <p14:creationId xmlns:p14="http://schemas.microsoft.com/office/powerpoint/2010/main" val="128698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1470" y="975130"/>
            <a:ext cx="8666226" cy="507831"/>
          </a:xfrm>
          <a:prstGeom prst="rect">
            <a:avLst/>
          </a:prstGeom>
          <a:noFill/>
        </p:spPr>
        <p:txBody>
          <a:bodyPr wrap="square" rtlCol="0">
            <a:spAutoFit/>
          </a:bodyPr>
          <a:lstStyle/>
          <a:p>
            <a:r>
              <a:rPr lang="en-US" sz="1350" dirty="0">
                <a:solidFill>
                  <a:schemeClr val="tx2"/>
                </a:solidFill>
                <a:latin typeface="Arial" panose="020B0604020202020204" pitchFamily="34" charset="0"/>
                <a:cs typeface="Arial" panose="020B0604020202020204" pitchFamily="34" charset="0"/>
              </a:rPr>
              <a:t>When vehicle information is </a:t>
            </a:r>
            <a:r>
              <a:rPr lang="en-US" sz="1350" dirty="0" smtClean="0">
                <a:solidFill>
                  <a:schemeClr val="tx2"/>
                </a:solidFill>
                <a:latin typeface="Arial" panose="020B0604020202020204" pitchFamily="34" charset="0"/>
                <a:cs typeface="Arial" panose="020B0604020202020204" pitchFamily="34" charset="0"/>
              </a:rPr>
              <a:t>entered, </a:t>
            </a:r>
            <a:r>
              <a:rPr lang="en-US" sz="1350" dirty="0">
                <a:solidFill>
                  <a:schemeClr val="tx2"/>
                </a:solidFill>
                <a:latin typeface="Arial" panose="020B0604020202020204" pitchFamily="34" charset="0"/>
                <a:cs typeface="Arial" panose="020B0604020202020204" pitchFamily="34" charset="0"/>
              </a:rPr>
              <a:t>you can </a:t>
            </a:r>
            <a:r>
              <a:rPr lang="en-US" sz="1350" dirty="0" smtClean="0">
                <a:solidFill>
                  <a:schemeClr val="tx2"/>
                </a:solidFill>
                <a:latin typeface="Arial" panose="020B0604020202020204" pitchFamily="34" charset="0"/>
                <a:cs typeface="Arial" panose="020B0604020202020204" pitchFamily="34" charset="0"/>
              </a:rPr>
              <a:t>then enter the customer </a:t>
            </a:r>
            <a:r>
              <a:rPr lang="en-US" sz="1350" dirty="0">
                <a:solidFill>
                  <a:schemeClr val="tx2"/>
                </a:solidFill>
                <a:latin typeface="Arial" panose="020B0604020202020204" pitchFamily="34" charset="0"/>
                <a:cs typeface="Arial" panose="020B0604020202020204" pitchFamily="34" charset="0"/>
              </a:rPr>
              <a:t>information. This can be completed </a:t>
            </a:r>
            <a:r>
              <a:rPr lang="en-US" sz="1350" dirty="0" smtClean="0">
                <a:solidFill>
                  <a:schemeClr val="tx2"/>
                </a:solidFill>
                <a:latin typeface="Arial" panose="020B0604020202020204" pitchFamily="34" charset="0"/>
                <a:cs typeface="Arial" panose="020B0604020202020204" pitchFamily="34" charset="0"/>
              </a:rPr>
              <a:t>from expanding the customer details field under the vehicle information.</a:t>
            </a:r>
            <a:endParaRPr lang="en-US" sz="1350" dirty="0">
              <a:solidFill>
                <a:schemeClr val="tx2"/>
              </a:solidFill>
              <a:latin typeface="Arial" panose="020B0604020202020204" pitchFamily="34" charset="0"/>
              <a:cs typeface="Arial" panose="020B0604020202020204" pitchFamily="34" charset="0"/>
            </a:endParaRPr>
          </a:p>
        </p:txBody>
      </p:sp>
      <p:sp>
        <p:nvSpPr>
          <p:cNvPr id="4" name="TextBox 3"/>
          <p:cNvSpPr txBox="1"/>
          <p:nvPr/>
        </p:nvSpPr>
        <p:spPr>
          <a:xfrm>
            <a:off x="457200" y="1545710"/>
            <a:ext cx="8149590"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Enter required information such as </a:t>
            </a:r>
            <a:r>
              <a:rPr lang="en-US" sz="1400" i="1" dirty="0">
                <a:solidFill>
                  <a:schemeClr val="tx2"/>
                </a:solidFill>
                <a:latin typeface="Arial" panose="020B0604020202020204" pitchFamily="34" charset="0"/>
                <a:cs typeface="Arial" panose="020B0604020202020204" pitchFamily="34" charset="0"/>
              </a:rPr>
              <a:t>Name, Primary Phone Number, Street Address, City, Province, </a:t>
            </a:r>
            <a:r>
              <a:rPr lang="en-US" sz="1400" dirty="0">
                <a:solidFill>
                  <a:schemeClr val="tx2"/>
                </a:solidFill>
                <a:latin typeface="Arial" panose="020B0604020202020204" pitchFamily="34" charset="0"/>
                <a:cs typeface="Arial" panose="020B0604020202020204" pitchFamily="34" charset="0"/>
              </a:rPr>
              <a:t>and </a:t>
            </a:r>
            <a:r>
              <a:rPr lang="en-US" sz="1400" i="1" dirty="0">
                <a:solidFill>
                  <a:schemeClr val="tx2"/>
                </a:solidFill>
                <a:latin typeface="Arial" panose="020B0604020202020204" pitchFamily="34" charset="0"/>
                <a:cs typeface="Arial" panose="020B0604020202020204" pitchFamily="34" charset="0"/>
              </a:rPr>
              <a:t>Postal Code. </a:t>
            </a:r>
            <a:endParaRPr lang="en-US" sz="14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p>
        </p:txBody>
      </p:sp>
      <p:sp>
        <p:nvSpPr>
          <p:cNvPr id="8"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sz="2500" b="1" i="0" u="none" strike="noStrike" kern="1200" cap="none" spc="0" normalizeH="0" baseline="0" noProof="0" dirty="0" smtClean="0">
                <a:ln>
                  <a:noFill/>
                </a:ln>
                <a:solidFill>
                  <a:srgbClr val="E06821"/>
                </a:solidFill>
                <a:effectLst/>
                <a:uLnTx/>
                <a:uFillTx/>
                <a:latin typeface="Arial"/>
                <a:ea typeface="+mj-ea"/>
                <a:cs typeface="+mj-cs"/>
              </a:rPr>
              <a:t>LGM HUB – Customer Information</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pic>
        <p:nvPicPr>
          <p:cNvPr id="10" name="Picture 9" descr="SecureDrive_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pic>
        <p:nvPicPr>
          <p:cNvPr id="9" name="Picture 8"/>
          <p:cNvPicPr>
            <a:picLocks noChangeAspect="1"/>
          </p:cNvPicPr>
          <p:nvPr/>
        </p:nvPicPr>
        <p:blipFill>
          <a:blip r:embed="rId4"/>
          <a:stretch>
            <a:fillRect/>
          </a:stretch>
        </p:blipFill>
        <p:spPr>
          <a:xfrm>
            <a:off x="2174488" y="2157553"/>
            <a:ext cx="4762500" cy="2157271"/>
          </a:xfrm>
          <a:prstGeom prst="rect">
            <a:avLst/>
          </a:prstGeom>
        </p:spPr>
      </p:pic>
    </p:spTree>
    <p:extLst>
      <p:ext uri="{BB962C8B-B14F-4D97-AF65-F5344CB8AC3E}">
        <p14:creationId xmlns:p14="http://schemas.microsoft.com/office/powerpoint/2010/main" val="3107342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52375" y="854341"/>
            <a:ext cx="6469140" cy="923330"/>
          </a:xfrm>
          <a:prstGeom prst="rect">
            <a:avLst/>
          </a:prstGeom>
          <a:noFill/>
        </p:spPr>
        <p:txBody>
          <a:bodyPr wrap="square" rtlCol="0">
            <a:spAutoFit/>
          </a:bodyPr>
          <a:lstStyle/>
          <a:p>
            <a:pPr algn="ctr"/>
            <a:r>
              <a:rPr lang="en-US" sz="1350" dirty="0">
                <a:solidFill>
                  <a:schemeClr val="tx2"/>
                </a:solidFill>
                <a:latin typeface="Arial" panose="020B0604020202020204" pitchFamily="34" charset="0"/>
                <a:cs typeface="Arial" panose="020B0604020202020204" pitchFamily="34" charset="0"/>
              </a:rPr>
              <a:t>Click on the </a:t>
            </a:r>
            <a:r>
              <a:rPr lang="en-US" sz="1350" i="1" dirty="0" smtClean="0">
                <a:solidFill>
                  <a:schemeClr val="tx2"/>
                </a:solidFill>
                <a:latin typeface="Arial" panose="020B0604020202020204" pitchFamily="34" charset="0"/>
                <a:cs typeface="Arial" panose="020B0604020202020204" pitchFamily="34" charset="0"/>
              </a:rPr>
              <a:t>Prepaid Maintenance </a:t>
            </a:r>
            <a:r>
              <a:rPr lang="en-US" sz="1350" dirty="0" smtClean="0">
                <a:solidFill>
                  <a:schemeClr val="tx2"/>
                </a:solidFill>
                <a:latin typeface="Arial" panose="020B0604020202020204" pitchFamily="34" charset="0"/>
                <a:cs typeface="Arial" panose="020B0604020202020204" pitchFamily="34" charset="0"/>
              </a:rPr>
              <a:t>tab </a:t>
            </a:r>
            <a:r>
              <a:rPr lang="en-US" sz="1350" dirty="0">
                <a:solidFill>
                  <a:schemeClr val="tx2"/>
                </a:solidFill>
                <a:latin typeface="Arial" panose="020B0604020202020204" pitchFamily="34" charset="0"/>
                <a:cs typeface="Arial" panose="020B0604020202020204" pitchFamily="34" charset="0"/>
              </a:rPr>
              <a:t>and </a:t>
            </a:r>
            <a:r>
              <a:rPr lang="en-US" sz="1350" b="1" dirty="0">
                <a:solidFill>
                  <a:schemeClr val="tx2"/>
                </a:solidFill>
                <a:latin typeface="Arial" panose="020B0604020202020204" pitchFamily="34" charset="0"/>
                <a:cs typeface="Arial" panose="020B0604020202020204" pitchFamily="34" charset="0"/>
              </a:rPr>
              <a:t>complete the following steps:</a:t>
            </a:r>
          </a:p>
          <a:p>
            <a:pPr algn="ctr"/>
            <a:endParaRPr lang="en-US" sz="1350" dirty="0">
              <a:solidFill>
                <a:schemeClr val="tx2"/>
              </a:solidFill>
              <a:latin typeface="Arial" panose="020B0604020202020204" pitchFamily="34" charset="0"/>
              <a:cs typeface="Arial" panose="020B0604020202020204" pitchFamily="34" charset="0"/>
            </a:endParaRPr>
          </a:p>
          <a:p>
            <a:pPr marL="630238" indent="-233363">
              <a:buAutoNum type="arabicPeriod"/>
            </a:pPr>
            <a:r>
              <a:rPr lang="en-US" sz="1350" dirty="0">
                <a:solidFill>
                  <a:schemeClr val="tx2"/>
                </a:solidFill>
                <a:latin typeface="Arial" panose="020B0604020202020204" pitchFamily="34" charset="0"/>
                <a:cs typeface="Arial" panose="020B0604020202020204" pitchFamily="34" charset="0"/>
              </a:rPr>
              <a:t>Choose the </a:t>
            </a:r>
            <a:r>
              <a:rPr lang="en-US" sz="1350" dirty="0" smtClean="0">
                <a:solidFill>
                  <a:schemeClr val="tx2"/>
                </a:solidFill>
                <a:latin typeface="Arial" panose="020B0604020202020204" pitchFamily="34" charset="0"/>
                <a:cs typeface="Arial" panose="020B0604020202020204" pitchFamily="34" charset="0"/>
              </a:rPr>
              <a:t>amount of Service Intervals the customer is purchasing</a:t>
            </a:r>
          </a:p>
          <a:p>
            <a:pPr marL="512763" indent="-284163">
              <a:buAutoNum type="arabicPeriod"/>
            </a:pPr>
            <a:endParaRPr lang="en-US" sz="1350" dirty="0">
              <a:solidFill>
                <a:schemeClr val="tx2"/>
              </a:solidFill>
              <a:latin typeface="Arial" panose="020B0604020202020204" pitchFamily="34" charset="0"/>
              <a:cs typeface="Arial" panose="020B0604020202020204" pitchFamily="34" charset="0"/>
            </a:endParaRPr>
          </a:p>
        </p:txBody>
      </p:sp>
      <p:sp>
        <p:nvSpPr>
          <p:cNvPr id="8" name="Rectangle 7"/>
          <p:cNvSpPr/>
          <p:nvPr/>
        </p:nvSpPr>
        <p:spPr>
          <a:xfrm>
            <a:off x="338395" y="4142771"/>
            <a:ext cx="8449244" cy="300082"/>
          </a:xfrm>
          <a:prstGeom prst="rect">
            <a:avLst/>
          </a:prstGeom>
        </p:spPr>
        <p:txBody>
          <a:bodyPr wrap="square">
            <a:spAutoFit/>
          </a:bodyPr>
          <a:lstStyle/>
          <a:p>
            <a:pPr algn="ctr"/>
            <a:r>
              <a:rPr lang="en-US" sz="1350" dirty="0">
                <a:solidFill>
                  <a:schemeClr val="tx2"/>
                </a:solidFill>
                <a:latin typeface="Arial" panose="020B0604020202020204" pitchFamily="34" charset="0"/>
                <a:cs typeface="Arial" panose="020B0604020202020204" pitchFamily="34" charset="0"/>
              </a:rPr>
              <a:t>You will now see the retail price of the product on the HUB screen. </a:t>
            </a:r>
          </a:p>
        </p:txBody>
      </p:sp>
      <p:sp>
        <p:nvSpPr>
          <p:cNvPr id="2" name="Rectangle 1"/>
          <p:cNvSpPr/>
          <p:nvPr/>
        </p:nvSpPr>
        <p:spPr>
          <a:xfrm>
            <a:off x="1419876" y="1653020"/>
            <a:ext cx="5812971" cy="300082"/>
          </a:xfrm>
          <a:prstGeom prst="rect">
            <a:avLst/>
          </a:prstGeom>
        </p:spPr>
        <p:txBody>
          <a:bodyPr wrap="square">
            <a:spAutoFit/>
          </a:bodyPr>
          <a:lstStyle/>
          <a:p>
            <a:pPr marL="511175" indent="-282575"/>
            <a:r>
              <a:rPr lang="en-US" sz="1350" dirty="0" smtClean="0">
                <a:solidFill>
                  <a:schemeClr val="tx2"/>
                </a:solidFill>
                <a:latin typeface="Arial" panose="020B0604020202020204" pitchFamily="34" charset="0"/>
                <a:cs typeface="Arial" panose="020B0604020202020204" pitchFamily="34" charset="0"/>
              </a:rPr>
              <a:t>2. 	Enter </a:t>
            </a:r>
            <a:r>
              <a:rPr lang="en-US" sz="1350" dirty="0">
                <a:solidFill>
                  <a:schemeClr val="tx2"/>
                </a:solidFill>
                <a:latin typeface="Arial" panose="020B0604020202020204" pitchFamily="34" charset="0"/>
                <a:cs typeface="Arial" panose="020B0604020202020204" pitchFamily="34" charset="0"/>
              </a:rPr>
              <a:t>the </a:t>
            </a:r>
            <a:r>
              <a:rPr lang="en-US" sz="1350" i="1" dirty="0">
                <a:solidFill>
                  <a:schemeClr val="tx2"/>
                </a:solidFill>
                <a:latin typeface="Arial" panose="020B0604020202020204" pitchFamily="34" charset="0"/>
                <a:cs typeface="Arial" panose="020B0604020202020204" pitchFamily="34" charset="0"/>
              </a:rPr>
              <a:t>Contract Date </a:t>
            </a:r>
            <a:r>
              <a:rPr lang="en-US" sz="1350" dirty="0">
                <a:solidFill>
                  <a:schemeClr val="tx2"/>
                </a:solidFill>
                <a:latin typeface="Arial" panose="020B0604020202020204" pitchFamily="34" charset="0"/>
                <a:cs typeface="Arial" panose="020B0604020202020204" pitchFamily="34" charset="0"/>
              </a:rPr>
              <a:t>and </a:t>
            </a:r>
            <a:r>
              <a:rPr lang="en-US" sz="1350" i="1" dirty="0">
                <a:solidFill>
                  <a:schemeClr val="tx2"/>
                </a:solidFill>
                <a:latin typeface="Arial" panose="020B0604020202020204" pitchFamily="34" charset="0"/>
                <a:cs typeface="Arial" panose="020B0604020202020204" pitchFamily="34" charset="0"/>
              </a:rPr>
              <a:t>Lienholder </a:t>
            </a:r>
            <a:r>
              <a:rPr lang="en-US" sz="1350" dirty="0">
                <a:solidFill>
                  <a:schemeClr val="tx2"/>
                </a:solidFill>
                <a:latin typeface="Arial" panose="020B0604020202020204" pitchFamily="34" charset="0"/>
                <a:cs typeface="Arial" panose="020B0604020202020204" pitchFamily="34" charset="0"/>
              </a:rPr>
              <a:t>(if applicable)</a:t>
            </a:r>
          </a:p>
        </p:txBody>
      </p:sp>
      <p:pic>
        <p:nvPicPr>
          <p:cNvPr id="13" name="Picture 12" descr="SecureDrive_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
        <p:nvSpPr>
          <p:cNvPr id="14"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sz="2500" b="1" i="0" u="none" strike="noStrike" kern="1200" cap="none" spc="0" normalizeH="0" baseline="0" noProof="0" dirty="0" smtClean="0">
                <a:ln>
                  <a:noFill/>
                </a:ln>
                <a:solidFill>
                  <a:srgbClr val="E06821"/>
                </a:solidFill>
                <a:effectLst/>
                <a:uLnTx/>
                <a:uFillTx/>
                <a:latin typeface="Arial"/>
                <a:ea typeface="+mj-ea"/>
                <a:cs typeface="+mj-cs"/>
              </a:rPr>
              <a:t>LGM HUB – Prepaid</a:t>
            </a:r>
            <a:r>
              <a:rPr kumimoji="0" lang="en-CA" sz="2500" b="1" i="0" u="none" strike="noStrike" kern="1200" cap="none" spc="0" normalizeH="0" noProof="0" dirty="0" smtClean="0">
                <a:ln>
                  <a:noFill/>
                </a:ln>
                <a:solidFill>
                  <a:srgbClr val="E06821"/>
                </a:solidFill>
                <a:effectLst/>
                <a:uLnTx/>
                <a:uFillTx/>
                <a:latin typeface="Arial"/>
                <a:ea typeface="+mj-ea"/>
                <a:cs typeface="+mj-cs"/>
              </a:rPr>
              <a:t> Maintenance</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sp>
        <p:nvSpPr>
          <p:cNvPr id="9" name="TextBox 8"/>
          <p:cNvSpPr txBox="1"/>
          <p:nvPr/>
        </p:nvSpPr>
        <p:spPr>
          <a:xfrm rot="1979641">
            <a:off x="3479149" y="2798944"/>
            <a:ext cx="2333297" cy="369332"/>
          </a:xfrm>
          <a:prstGeom prst="rect">
            <a:avLst/>
          </a:prstGeom>
          <a:solidFill>
            <a:srgbClr val="FFC000"/>
          </a:solidFill>
        </p:spPr>
        <p:txBody>
          <a:bodyPr wrap="square" rtlCol="0">
            <a:spAutoFit/>
          </a:bodyPr>
          <a:lstStyle/>
          <a:p>
            <a:pPr algn="ctr"/>
            <a:r>
              <a:rPr lang="en-US" dirty="0" smtClean="0">
                <a:solidFill>
                  <a:schemeClr val="tx2"/>
                </a:solidFill>
              </a:rPr>
              <a:t>To be replaced</a:t>
            </a:r>
            <a:endParaRPr lang="en-US" dirty="0">
              <a:solidFill>
                <a:schemeClr val="tx2"/>
              </a:solidFill>
            </a:endParaRPr>
          </a:p>
        </p:txBody>
      </p:sp>
      <p:pic>
        <p:nvPicPr>
          <p:cNvPr id="3" name="Picture 2"/>
          <p:cNvPicPr>
            <a:picLocks noChangeAspect="1"/>
          </p:cNvPicPr>
          <p:nvPr/>
        </p:nvPicPr>
        <p:blipFill>
          <a:blip r:embed="rId4"/>
          <a:stretch>
            <a:fillRect/>
          </a:stretch>
        </p:blipFill>
        <p:spPr>
          <a:xfrm>
            <a:off x="2529852" y="2001745"/>
            <a:ext cx="4138608" cy="2129575"/>
          </a:xfrm>
          <a:prstGeom prst="rect">
            <a:avLst/>
          </a:prstGeom>
          <a:ln w="53975">
            <a:solidFill>
              <a:schemeClr val="accent3"/>
            </a:solidFill>
          </a:ln>
        </p:spPr>
      </p:pic>
      <p:pic>
        <p:nvPicPr>
          <p:cNvPr id="4" name="Picture 3"/>
          <p:cNvPicPr>
            <a:picLocks noChangeAspect="1"/>
          </p:cNvPicPr>
          <p:nvPr/>
        </p:nvPicPr>
        <p:blipFill>
          <a:blip r:embed="rId5"/>
          <a:stretch>
            <a:fillRect/>
          </a:stretch>
        </p:blipFill>
        <p:spPr>
          <a:xfrm>
            <a:off x="1995970" y="2031988"/>
            <a:ext cx="4981950" cy="1998746"/>
          </a:xfrm>
          <a:prstGeom prst="rect">
            <a:avLst/>
          </a:prstGeom>
          <a:ln w="50800">
            <a:solidFill>
              <a:schemeClr val="accent3"/>
            </a:solidFill>
          </a:ln>
        </p:spPr>
      </p:pic>
    </p:spTree>
    <p:extLst>
      <p:ext uri="{BB962C8B-B14F-4D97-AF65-F5344CB8AC3E}">
        <p14:creationId xmlns:p14="http://schemas.microsoft.com/office/powerpoint/2010/main" val="2724262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772621" y="1003111"/>
            <a:ext cx="4902156" cy="3241630"/>
            <a:chOff x="3772621" y="1003111"/>
            <a:chExt cx="4902156" cy="3241630"/>
          </a:xfrm>
        </p:grpSpPr>
        <p:sp>
          <p:nvSpPr>
            <p:cNvPr id="6" name="Rectangle 5"/>
            <p:cNvSpPr/>
            <p:nvPr/>
          </p:nvSpPr>
          <p:spPr>
            <a:xfrm>
              <a:off x="3772621" y="1003111"/>
              <a:ext cx="4902156" cy="324163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srgbClr val="FFFFFD"/>
                </a:solidFill>
                <a:effectLst/>
                <a:uLnTx/>
                <a:uFillTx/>
                <a:latin typeface="Arial"/>
                <a:ea typeface="+mn-ea"/>
                <a:cs typeface="+mn-cs"/>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9894" y="1082325"/>
              <a:ext cx="4674512" cy="3066163"/>
            </a:xfrm>
            <a:prstGeom prst="rect">
              <a:avLst/>
            </a:prstGeom>
          </p:spPr>
        </p:pic>
      </p:grpSp>
      <p:grpSp>
        <p:nvGrpSpPr>
          <p:cNvPr id="14" name="Group 13"/>
          <p:cNvGrpSpPr/>
          <p:nvPr/>
        </p:nvGrpSpPr>
        <p:grpSpPr>
          <a:xfrm>
            <a:off x="883905" y="1003110"/>
            <a:ext cx="2258278" cy="1218063"/>
            <a:chOff x="883905" y="1003110"/>
            <a:chExt cx="2258278" cy="1218063"/>
          </a:xfrm>
        </p:grpSpPr>
        <p:sp>
          <p:nvSpPr>
            <p:cNvPr id="7" name="Rectangle 6"/>
            <p:cNvSpPr/>
            <p:nvPr/>
          </p:nvSpPr>
          <p:spPr>
            <a:xfrm>
              <a:off x="883905" y="1003110"/>
              <a:ext cx="2258278" cy="1218063"/>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srgbClr val="FFFFFD"/>
                </a:solidFill>
                <a:effectLst/>
                <a:uLnTx/>
                <a:uFillTx/>
                <a:latin typeface="Arial"/>
                <a:ea typeface="+mn-ea"/>
                <a:cs typeface="+mn-cs"/>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534" y="1082325"/>
              <a:ext cx="2085020" cy="1074976"/>
            </a:xfrm>
            <a:prstGeom prst="rect">
              <a:avLst/>
            </a:prstGeom>
          </p:spPr>
        </p:pic>
      </p:grpSp>
      <p:sp>
        <p:nvSpPr>
          <p:cNvPr id="2" name="Title 1"/>
          <p:cNvSpPr>
            <a:spLocks noGrp="1"/>
          </p:cNvSpPr>
          <p:nvPr>
            <p:ph type="title"/>
          </p:nvPr>
        </p:nvSpPr>
        <p:spPr/>
        <p:txBody>
          <a:bodyPr>
            <a:normAutofit/>
          </a:bodyPr>
          <a:lstStyle/>
          <a:p>
            <a:r>
              <a:rPr lang="en-US" sz="2500" dirty="0">
                <a:latin typeface="Arial" panose="020B0604020202020204" pitchFamily="34" charset="0"/>
                <a:cs typeface="Arial" panose="020B0604020202020204" pitchFamily="34" charset="0"/>
              </a:rPr>
              <a:t>No Interest Deferred Payment Plan (NIDPP)</a:t>
            </a:r>
            <a:endParaRPr lang="en-CA" sz="2500" dirty="0">
              <a:latin typeface="Arial" panose="020B0604020202020204" pitchFamily="34" charset="0"/>
              <a:cs typeface="Arial" panose="020B0604020202020204" pitchFamily="34" charset="0"/>
            </a:endParaRPr>
          </a:p>
        </p:txBody>
      </p:sp>
      <p:sp>
        <p:nvSpPr>
          <p:cNvPr id="8" name="TextBox 7"/>
          <p:cNvSpPr txBox="1"/>
          <p:nvPr/>
        </p:nvSpPr>
        <p:spPr>
          <a:xfrm>
            <a:off x="812895" y="2299294"/>
            <a:ext cx="2887862" cy="23775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272727"/>
                </a:solidFill>
                <a:effectLst/>
                <a:uLnTx/>
                <a:uFillTx/>
                <a:latin typeface="Arial" panose="020B0604020202020204" pitchFamily="34" charset="0"/>
                <a:ea typeface="+mn-ea"/>
                <a:cs typeface="Arial" panose="020B0604020202020204" pitchFamily="34" charset="0"/>
              </a:rPr>
              <a:t>To choose the No Interest Deferred Payment Plan, </a:t>
            </a:r>
            <a:r>
              <a:rPr kumimoji="0" lang="en-US" sz="1350" b="1" i="0" u="none" strike="noStrike" kern="1200" cap="none" spc="0" normalizeH="0" baseline="0" noProof="0" dirty="0">
                <a:ln>
                  <a:noFill/>
                </a:ln>
                <a:solidFill>
                  <a:srgbClr val="272727"/>
                </a:solidFill>
                <a:effectLst/>
                <a:uLnTx/>
                <a:uFillTx/>
                <a:latin typeface="Arial" panose="020B0604020202020204" pitchFamily="34" charset="0"/>
                <a:ea typeface="+mn-ea"/>
                <a:cs typeface="Arial" panose="020B0604020202020204" pitchFamily="34" charset="0"/>
              </a:rPr>
              <a:t>complete the following steps.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72727"/>
              </a:solidFill>
              <a:effectLst/>
              <a:uLnTx/>
              <a:uFillTx/>
              <a:latin typeface="Arial" panose="020B0604020202020204" pitchFamily="34" charset="0"/>
              <a:ea typeface="+mn-ea"/>
              <a:cs typeface="Arial" panose="020B0604020202020204" pitchFamily="34" charset="0"/>
            </a:endParaRPr>
          </a:p>
          <a:p>
            <a:pPr marL="257175" marR="0" lvl="0" indent="-257175" algn="l" defTabSz="4572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dirty="0">
                <a:ln>
                  <a:noFill/>
                </a:ln>
                <a:solidFill>
                  <a:srgbClr val="272727"/>
                </a:solidFill>
                <a:effectLst/>
                <a:uLnTx/>
                <a:uFillTx/>
                <a:latin typeface="Arial" panose="020B0604020202020204" pitchFamily="34" charset="0"/>
                <a:ea typeface="+mn-ea"/>
                <a:cs typeface="Arial" panose="020B0604020202020204" pitchFamily="34" charset="0"/>
              </a:rPr>
              <a:t>Choose </a:t>
            </a:r>
            <a:r>
              <a:rPr kumimoji="0" lang="en-US" sz="1350" b="0" i="1" u="none" strike="noStrike" kern="1200" cap="none" spc="0" normalizeH="0" baseline="0" noProof="0" dirty="0">
                <a:ln>
                  <a:noFill/>
                </a:ln>
                <a:solidFill>
                  <a:srgbClr val="272727"/>
                </a:solidFill>
                <a:effectLst/>
                <a:uLnTx/>
                <a:uFillTx/>
                <a:latin typeface="Arial" panose="020B0604020202020204" pitchFamily="34" charset="0"/>
                <a:ea typeface="+mn-ea"/>
                <a:cs typeface="Arial" panose="020B0604020202020204" pitchFamily="34" charset="0"/>
              </a:rPr>
              <a:t>LGM-NIDPP </a:t>
            </a:r>
            <a:r>
              <a:rPr kumimoji="0" lang="en-US" sz="1350" b="0" i="0" u="none" strike="noStrike" kern="1200" cap="none" spc="0" normalizeH="0" baseline="0" noProof="0" dirty="0">
                <a:ln>
                  <a:noFill/>
                </a:ln>
                <a:solidFill>
                  <a:srgbClr val="272727"/>
                </a:solidFill>
                <a:effectLst/>
                <a:uLnTx/>
                <a:uFillTx/>
                <a:latin typeface="Arial" panose="020B0604020202020204" pitchFamily="34" charset="0"/>
                <a:ea typeface="+mn-ea"/>
                <a:cs typeface="Arial" panose="020B0604020202020204" pitchFamily="34" charset="0"/>
              </a:rPr>
              <a:t>as Lienholder</a:t>
            </a:r>
          </a:p>
          <a:p>
            <a:pPr marL="257175" marR="0" lvl="0" indent="-257175" algn="l" defTabSz="4572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dirty="0">
                <a:ln>
                  <a:noFill/>
                </a:ln>
                <a:solidFill>
                  <a:srgbClr val="272727"/>
                </a:solidFill>
                <a:effectLst/>
                <a:uLnTx/>
                <a:uFillTx/>
                <a:latin typeface="Arial" panose="020B0604020202020204" pitchFamily="34" charset="0"/>
                <a:ea typeface="+mn-ea"/>
                <a:cs typeface="Arial" panose="020B0604020202020204" pitchFamily="34" charset="0"/>
              </a:rPr>
              <a:t>Enter the </a:t>
            </a:r>
            <a:r>
              <a:rPr kumimoji="0" lang="en-US" sz="1350" b="0" i="1" u="none" strike="noStrike" kern="1200" cap="none" spc="0" normalizeH="0" baseline="0" noProof="0" dirty="0">
                <a:ln>
                  <a:noFill/>
                </a:ln>
                <a:solidFill>
                  <a:srgbClr val="272727"/>
                </a:solidFill>
                <a:effectLst/>
                <a:uLnTx/>
                <a:uFillTx/>
                <a:latin typeface="Arial" panose="020B0604020202020204" pitchFamily="34" charset="0"/>
                <a:ea typeface="+mn-ea"/>
                <a:cs typeface="Arial" panose="020B0604020202020204" pitchFamily="34" charset="0"/>
              </a:rPr>
              <a:t>Down Payment </a:t>
            </a:r>
            <a:r>
              <a:rPr kumimoji="0" lang="en-US" sz="1350" b="0" i="0" u="none" strike="noStrike" kern="1200" cap="none" spc="0" normalizeH="0" baseline="0" noProof="0" dirty="0">
                <a:ln>
                  <a:noFill/>
                </a:ln>
                <a:solidFill>
                  <a:srgbClr val="272727"/>
                </a:solidFill>
                <a:effectLst/>
                <a:uLnTx/>
                <a:uFillTx/>
                <a:latin typeface="Arial" panose="020B0604020202020204" pitchFamily="34" charset="0"/>
                <a:ea typeface="+mn-ea"/>
                <a:cs typeface="Arial" panose="020B0604020202020204" pitchFamily="34" charset="0"/>
              </a:rPr>
              <a:t>and </a:t>
            </a:r>
            <a:r>
              <a:rPr kumimoji="0" lang="en-US" sz="1350" b="0" i="1" u="none" strike="noStrike" kern="1200" cap="none" spc="0" normalizeH="0" baseline="0" noProof="0" dirty="0">
                <a:ln>
                  <a:noFill/>
                </a:ln>
                <a:solidFill>
                  <a:srgbClr val="272727"/>
                </a:solidFill>
                <a:effectLst/>
                <a:uLnTx/>
                <a:uFillTx/>
                <a:latin typeface="Arial" panose="020B0604020202020204" pitchFamily="34" charset="0"/>
                <a:ea typeface="+mn-ea"/>
                <a:cs typeface="Arial" panose="020B0604020202020204" pitchFamily="34" charset="0"/>
              </a:rPr>
              <a:t>Payment Term</a:t>
            </a:r>
          </a:p>
          <a:p>
            <a:pPr marL="257175" marR="0" lvl="0" indent="-257175" algn="l" defTabSz="4572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dirty="0">
                <a:ln>
                  <a:noFill/>
                </a:ln>
                <a:solidFill>
                  <a:srgbClr val="272727"/>
                </a:solidFill>
                <a:effectLst/>
                <a:uLnTx/>
                <a:uFillTx/>
                <a:latin typeface="Arial" panose="020B0604020202020204" pitchFamily="34" charset="0"/>
                <a:ea typeface="+mn-ea"/>
                <a:cs typeface="Arial" panose="020B0604020202020204" pitchFamily="34" charset="0"/>
              </a:rPr>
              <a:t>Enter Payment Information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72727"/>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dirty="0">
              <a:ln>
                <a:noFill/>
              </a:ln>
              <a:solidFill>
                <a:srgbClr val="272727"/>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477885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91827" y="290935"/>
            <a:ext cx="3081386" cy="4023752"/>
          </a:xfrm>
          <a:prstGeom prst="rect">
            <a:avLst/>
          </a:prstGeom>
        </p:spPr>
      </p:pic>
      <p:sp>
        <p:nvSpPr>
          <p:cNvPr id="23" name="Rectangle 22"/>
          <p:cNvSpPr/>
          <p:nvPr/>
        </p:nvSpPr>
        <p:spPr>
          <a:xfrm>
            <a:off x="-97971" y="1932317"/>
            <a:ext cx="4286128" cy="457200"/>
          </a:xfrm>
          <a:prstGeom prst="rect">
            <a:avLst/>
          </a:prstGeom>
          <a:solidFill>
            <a:srgbClr val="F58025">
              <a:alpha val="78824"/>
            </a:srgbClr>
          </a:solidFill>
          <a:ln>
            <a:solidFill>
              <a:srgbClr val="F58025"/>
            </a:solidFill>
          </a:ln>
        </p:spPr>
        <p:style>
          <a:lnRef idx="1">
            <a:schemeClr val="accent1"/>
          </a:lnRef>
          <a:fillRef idx="3">
            <a:schemeClr val="accent1"/>
          </a:fillRef>
          <a:effectRef idx="2">
            <a:schemeClr val="accent1"/>
          </a:effectRef>
          <a:fontRef idx="minor">
            <a:schemeClr val="lt1"/>
          </a:fontRef>
        </p:style>
        <p:txBody>
          <a:bodyPr rtlCol="0" anchor="ctr"/>
          <a:lstStyle/>
          <a:p>
            <a:pPr lvl="1"/>
            <a:r>
              <a:rPr lang="en-CA" sz="2100" dirty="0">
                <a:solidFill>
                  <a:schemeClr val="bg1"/>
                </a:solidFill>
                <a:latin typeface="Arial" pitchFamily="34" charset="0"/>
                <a:cs typeface="Arial" pitchFamily="34" charset="0"/>
              </a:rPr>
              <a:t>Highlight Sheet</a:t>
            </a:r>
          </a:p>
        </p:txBody>
      </p:sp>
      <p:sp>
        <p:nvSpPr>
          <p:cNvPr id="24" name="Rectangle 23"/>
          <p:cNvSpPr/>
          <p:nvPr/>
        </p:nvSpPr>
        <p:spPr>
          <a:xfrm>
            <a:off x="-97971" y="2651691"/>
            <a:ext cx="4286128" cy="457200"/>
          </a:xfrm>
          <a:prstGeom prst="rect">
            <a:avLst/>
          </a:prstGeom>
          <a:solidFill>
            <a:srgbClr val="F58025">
              <a:alpha val="78824"/>
            </a:srgbClr>
          </a:solidFill>
          <a:ln>
            <a:solidFill>
              <a:srgbClr val="F58025"/>
            </a:solidFill>
          </a:ln>
        </p:spPr>
        <p:style>
          <a:lnRef idx="1">
            <a:schemeClr val="accent1"/>
          </a:lnRef>
          <a:fillRef idx="3">
            <a:schemeClr val="accent1"/>
          </a:fillRef>
          <a:effectRef idx="2">
            <a:schemeClr val="accent1"/>
          </a:effectRef>
          <a:fontRef idx="minor">
            <a:schemeClr val="lt1"/>
          </a:fontRef>
        </p:style>
        <p:txBody>
          <a:bodyPr rtlCol="0" anchor="ctr"/>
          <a:lstStyle/>
          <a:p>
            <a:pPr lvl="1"/>
            <a:r>
              <a:rPr lang="en-CA" sz="2100" dirty="0">
                <a:solidFill>
                  <a:schemeClr val="bg1"/>
                </a:solidFill>
                <a:latin typeface="Arial" pitchFamily="34" charset="0"/>
                <a:cs typeface="Arial" pitchFamily="34" charset="0"/>
              </a:rPr>
              <a:t>Selling Dealer Guide</a:t>
            </a:r>
          </a:p>
        </p:txBody>
      </p:sp>
      <p:sp>
        <p:nvSpPr>
          <p:cNvPr id="10"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sz="2500" b="1" i="0" u="none" strike="noStrike" kern="1200" cap="none" spc="0" normalizeH="0" baseline="0" noProof="0" dirty="0" smtClean="0">
                <a:ln>
                  <a:noFill/>
                </a:ln>
                <a:solidFill>
                  <a:srgbClr val="E06821"/>
                </a:solidFill>
                <a:effectLst/>
                <a:uLnTx/>
                <a:uFillTx/>
                <a:latin typeface="Arial"/>
                <a:ea typeface="+mj-ea"/>
                <a:cs typeface="+mj-cs"/>
              </a:rPr>
              <a:t>Sales Tools and Resources</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pic>
        <p:nvPicPr>
          <p:cNvPr id="11" name="Picture 10" descr="SecureDrive_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
        <p:nvSpPr>
          <p:cNvPr id="12" name="Rectangle 11"/>
          <p:cNvSpPr/>
          <p:nvPr/>
        </p:nvSpPr>
        <p:spPr>
          <a:xfrm>
            <a:off x="-97971" y="3360887"/>
            <a:ext cx="4286128" cy="457200"/>
          </a:xfrm>
          <a:prstGeom prst="rect">
            <a:avLst/>
          </a:prstGeom>
          <a:solidFill>
            <a:srgbClr val="F58025">
              <a:alpha val="78824"/>
            </a:srgbClr>
          </a:solidFill>
          <a:ln>
            <a:solidFill>
              <a:srgbClr val="F58025"/>
            </a:solidFill>
          </a:ln>
        </p:spPr>
        <p:style>
          <a:lnRef idx="1">
            <a:schemeClr val="accent1"/>
          </a:lnRef>
          <a:fillRef idx="3">
            <a:schemeClr val="accent1"/>
          </a:fillRef>
          <a:effectRef idx="2">
            <a:schemeClr val="accent1"/>
          </a:effectRef>
          <a:fontRef idx="minor">
            <a:schemeClr val="lt1"/>
          </a:fontRef>
        </p:style>
        <p:txBody>
          <a:bodyPr rtlCol="0" anchor="ctr"/>
          <a:lstStyle/>
          <a:p>
            <a:pPr lvl="1"/>
            <a:r>
              <a:rPr lang="en-CA" sz="2100" dirty="0">
                <a:solidFill>
                  <a:schemeClr val="bg1"/>
                </a:solidFill>
                <a:latin typeface="Arial" pitchFamily="34" charset="0"/>
                <a:cs typeface="Arial" pitchFamily="34" charset="0"/>
              </a:rPr>
              <a:t>Brochure</a:t>
            </a:r>
          </a:p>
        </p:txBody>
      </p:sp>
      <p:pic>
        <p:nvPicPr>
          <p:cNvPr id="5" name="Picture 4"/>
          <p:cNvPicPr>
            <a:picLocks noChangeAspect="1"/>
          </p:cNvPicPr>
          <p:nvPr/>
        </p:nvPicPr>
        <p:blipFill>
          <a:blip r:embed="rId5"/>
          <a:stretch>
            <a:fillRect/>
          </a:stretch>
        </p:blipFill>
        <p:spPr>
          <a:xfrm>
            <a:off x="5674821" y="719558"/>
            <a:ext cx="2783161" cy="3185231"/>
          </a:xfrm>
          <a:prstGeom prst="rect">
            <a:avLst/>
          </a:prstGeom>
          <a:ln>
            <a:solidFill>
              <a:schemeClr val="accent3"/>
            </a:solidFill>
          </a:ln>
        </p:spPr>
      </p:pic>
    </p:spTree>
    <p:extLst>
      <p:ext uri="{BB962C8B-B14F-4D97-AF65-F5344CB8AC3E}">
        <p14:creationId xmlns:p14="http://schemas.microsoft.com/office/powerpoint/2010/main" val="173206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97971" y="1932317"/>
            <a:ext cx="4286128" cy="457200"/>
          </a:xfrm>
          <a:prstGeom prst="rect">
            <a:avLst/>
          </a:prstGeom>
          <a:solidFill>
            <a:srgbClr val="F58025">
              <a:alpha val="78824"/>
            </a:srgbClr>
          </a:solidFill>
          <a:ln>
            <a:solidFill>
              <a:srgbClr val="F58025"/>
            </a:solidFill>
          </a:ln>
        </p:spPr>
        <p:style>
          <a:lnRef idx="1">
            <a:schemeClr val="accent1"/>
          </a:lnRef>
          <a:fillRef idx="3">
            <a:schemeClr val="accent1"/>
          </a:fillRef>
          <a:effectRef idx="2">
            <a:schemeClr val="accent1"/>
          </a:effectRef>
          <a:fontRef idx="minor">
            <a:schemeClr val="lt1"/>
          </a:fontRef>
        </p:style>
        <p:txBody>
          <a:bodyPr rtlCol="0" anchor="ctr"/>
          <a:lstStyle/>
          <a:p>
            <a:pPr lvl="1">
              <a:defRPr/>
            </a:pPr>
            <a:r>
              <a:rPr lang="en-CA" sz="2100" dirty="0">
                <a:solidFill>
                  <a:prstClr val="white"/>
                </a:solidFill>
                <a:latin typeface="Arial" pitchFamily="34" charset="0"/>
                <a:cs typeface="Arial" pitchFamily="34" charset="0"/>
              </a:rPr>
              <a:t>Coverage Matrix</a:t>
            </a:r>
          </a:p>
        </p:txBody>
      </p:sp>
      <p:sp>
        <p:nvSpPr>
          <p:cNvPr id="10"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sz="2500" b="1" i="0" u="none" strike="noStrike" kern="1200" cap="none" spc="0" normalizeH="0" baseline="0" noProof="0" dirty="0" smtClean="0">
                <a:ln>
                  <a:noFill/>
                </a:ln>
                <a:solidFill>
                  <a:srgbClr val="E06821"/>
                </a:solidFill>
                <a:effectLst/>
                <a:uLnTx/>
                <a:uFillTx/>
                <a:latin typeface="Arial"/>
                <a:ea typeface="+mj-ea"/>
                <a:cs typeface="+mj-cs"/>
              </a:rPr>
              <a:t>Sales Tools and Resources</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pic>
        <p:nvPicPr>
          <p:cNvPr id="11" name="Picture 10" descr="SecureDrive_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pic>
        <p:nvPicPr>
          <p:cNvPr id="3" name="Picture 2"/>
          <p:cNvPicPr>
            <a:picLocks noChangeAspect="1"/>
          </p:cNvPicPr>
          <p:nvPr/>
        </p:nvPicPr>
        <p:blipFill>
          <a:blip r:embed="rId4"/>
          <a:stretch>
            <a:fillRect/>
          </a:stretch>
        </p:blipFill>
        <p:spPr>
          <a:xfrm>
            <a:off x="4830421" y="1297487"/>
            <a:ext cx="3831981" cy="2920055"/>
          </a:xfrm>
          <a:prstGeom prst="rect">
            <a:avLst/>
          </a:prstGeom>
        </p:spPr>
      </p:pic>
    </p:spTree>
    <p:extLst>
      <p:ext uri="{BB962C8B-B14F-4D97-AF65-F5344CB8AC3E}">
        <p14:creationId xmlns:p14="http://schemas.microsoft.com/office/powerpoint/2010/main" val="1563001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zanzonico\Desktop\978px-Canada_provinces-blank-map_XMLcomments-CSSclasses-SVGids_green.svg.png"/>
          <p:cNvPicPr>
            <a:picLocks noChangeAspect="1" noChangeArrowheads="1"/>
          </p:cNvPicPr>
          <p:nvPr/>
        </p:nvPicPr>
        <p:blipFill>
          <a:blip r:embed="rId3">
            <a:duotone>
              <a:prstClr val="black"/>
              <a:srgbClr val="969696">
                <a:alpha val="96863"/>
                <a:tint val="45000"/>
                <a:satMod val="400000"/>
              </a:srgbClr>
            </a:duotone>
            <a:extLst>
              <a:ext uri="{28A0092B-C50C-407E-A947-70E740481C1C}">
                <a14:useLocalDpi xmlns:a14="http://schemas.microsoft.com/office/drawing/2010/main" val="0"/>
              </a:ext>
            </a:extLst>
          </a:blip>
          <a:srcRect/>
          <a:stretch>
            <a:fillRect/>
          </a:stretch>
        </p:blipFill>
        <p:spPr bwMode="auto">
          <a:xfrm rot="21001326">
            <a:off x="2167255" y="913349"/>
            <a:ext cx="4798685" cy="358616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587156" y="4079855"/>
            <a:ext cx="998936" cy="451247"/>
          </a:xfrm>
          <a:prstGeom prst="roundRect">
            <a:avLst/>
          </a:prstGeom>
          <a:solidFill>
            <a:schemeClr val="bg1"/>
          </a:solidFill>
          <a:ln>
            <a:solidFill>
              <a:srgbClr val="F58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dirty="0">
              <a:solidFill>
                <a:schemeClr val="tx2"/>
              </a:solidFill>
              <a:latin typeface="Arial" pitchFamily="34" charset="0"/>
              <a:cs typeface="Arial" pitchFamily="34" charset="0"/>
            </a:endParaRPr>
          </a:p>
        </p:txBody>
      </p:sp>
      <p:pic>
        <p:nvPicPr>
          <p:cNvPr id="8" name="Picture 2" descr="C:\Users\azanzonico\Desktop\OMVIC-Georgian-College-Vehicle-sales-regulator-logo-2014-07-22-300x1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2257" y="4127480"/>
            <a:ext cx="878546" cy="33297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2522087" y="2937643"/>
            <a:ext cx="914400" cy="477027"/>
          </a:xfrm>
          <a:prstGeom prst="roundRect">
            <a:avLst/>
          </a:prstGeom>
          <a:solidFill>
            <a:schemeClr val="bg1"/>
          </a:solidFill>
          <a:ln>
            <a:solidFill>
              <a:srgbClr val="F58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dirty="0">
              <a:solidFill>
                <a:schemeClr val="tx2"/>
              </a:solidFill>
              <a:latin typeface="Arial" pitchFamily="34" charset="0"/>
              <a:cs typeface="Arial" pitchFamily="34" charset="0"/>
            </a:endParaRPr>
          </a:p>
        </p:txBody>
      </p:sp>
      <p:sp>
        <p:nvSpPr>
          <p:cNvPr id="10" name="Rounded Rectangle 9"/>
          <p:cNvSpPr/>
          <p:nvPr/>
        </p:nvSpPr>
        <p:spPr>
          <a:xfrm>
            <a:off x="1542383" y="3616702"/>
            <a:ext cx="1109995" cy="484270"/>
          </a:xfrm>
          <a:prstGeom prst="roundRect">
            <a:avLst/>
          </a:prstGeom>
          <a:solidFill>
            <a:schemeClr val="bg1"/>
          </a:solidFill>
          <a:ln>
            <a:solidFill>
              <a:srgbClr val="F58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dirty="0">
              <a:solidFill>
                <a:schemeClr val="tx2"/>
              </a:solidFill>
              <a:latin typeface="Arial" pitchFamily="34" charset="0"/>
              <a:cs typeface="Arial" pitchFamily="34" charset="0"/>
            </a:endParaRPr>
          </a:p>
        </p:txBody>
      </p:sp>
      <p:sp>
        <p:nvSpPr>
          <p:cNvPr id="11" name="Rounded Rectangle 10"/>
          <p:cNvSpPr/>
          <p:nvPr/>
        </p:nvSpPr>
        <p:spPr>
          <a:xfrm>
            <a:off x="4768158" y="2650890"/>
            <a:ext cx="1003325" cy="423183"/>
          </a:xfrm>
          <a:prstGeom prst="roundRect">
            <a:avLst/>
          </a:prstGeom>
          <a:solidFill>
            <a:schemeClr val="bg1"/>
          </a:solidFill>
          <a:ln>
            <a:solidFill>
              <a:srgbClr val="F58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900" dirty="0">
              <a:solidFill>
                <a:schemeClr val="tx2"/>
              </a:solidFill>
              <a:latin typeface="Arial" pitchFamily="34" charset="0"/>
              <a:cs typeface="Arial" pitchFamily="34" charset="0"/>
            </a:endParaRPr>
          </a:p>
        </p:txBody>
      </p:sp>
      <p:sp>
        <p:nvSpPr>
          <p:cNvPr id="12" name="Rounded Rectangle 11"/>
          <p:cNvSpPr/>
          <p:nvPr/>
        </p:nvSpPr>
        <p:spPr>
          <a:xfrm>
            <a:off x="5044357" y="3214644"/>
            <a:ext cx="1083472" cy="570785"/>
          </a:xfrm>
          <a:prstGeom prst="roundRect">
            <a:avLst/>
          </a:prstGeom>
          <a:solidFill>
            <a:schemeClr val="bg1"/>
          </a:solidFill>
          <a:ln>
            <a:solidFill>
              <a:srgbClr val="F58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788" i="1" dirty="0">
                <a:solidFill>
                  <a:schemeClr val="tx2"/>
                </a:solidFill>
                <a:latin typeface="Arial" pitchFamily="34" charset="0"/>
                <a:cs typeface="Arial" pitchFamily="34" charset="0"/>
              </a:rPr>
              <a:t>Corporation des concessionnaires d’automobiles du Québec (CCAQ)</a:t>
            </a:r>
          </a:p>
        </p:txBody>
      </p:sp>
      <p:pic>
        <p:nvPicPr>
          <p:cNvPr id="1028" name="Picture 4" descr="https://pictures.dealer.com/b/brentridgefordwetaskiwintc/1128/94588e4dd3f4460f97bf6fd1faf39941x.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3806" y="3014620"/>
            <a:ext cx="817582" cy="34446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6" descr="C:\Users\azanzonico\Desktop\vsa_master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9756" y="3677844"/>
            <a:ext cx="994559" cy="33890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3" descr="C:\Users\azanzonico\Desktop\Ethics Slide\amf-quebe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3118" y="2691155"/>
            <a:ext cx="915701" cy="34789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 name="Rounded Rectangle 19"/>
          <p:cNvSpPr/>
          <p:nvPr/>
        </p:nvSpPr>
        <p:spPr>
          <a:xfrm>
            <a:off x="3709349" y="2746990"/>
            <a:ext cx="857249" cy="543856"/>
          </a:xfrm>
          <a:prstGeom prst="roundRect">
            <a:avLst/>
          </a:prstGeom>
          <a:solidFill>
            <a:schemeClr val="bg1"/>
          </a:solidFill>
          <a:ln>
            <a:solidFill>
              <a:srgbClr val="F58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dirty="0">
                <a:solidFill>
                  <a:schemeClr val="tx2"/>
                </a:solidFill>
                <a:latin typeface="Arial" pitchFamily="34" charset="0"/>
                <a:cs typeface="Arial" pitchFamily="34" charset="0"/>
              </a:rPr>
              <a:t>Manitoba Motor Dealers Association</a:t>
            </a:r>
            <a:endParaRPr lang="en-CA" sz="788" dirty="0">
              <a:solidFill>
                <a:schemeClr val="tx2"/>
              </a:solidFill>
              <a:latin typeface="Arial" pitchFamily="34" charset="0"/>
              <a:cs typeface="Arial" pitchFamily="34" charset="0"/>
            </a:endParaRPr>
          </a:p>
        </p:txBody>
      </p:sp>
      <p:sp>
        <p:nvSpPr>
          <p:cNvPr id="22" name="Rounded Rectangle 21"/>
          <p:cNvSpPr/>
          <p:nvPr/>
        </p:nvSpPr>
        <p:spPr>
          <a:xfrm>
            <a:off x="3186545" y="3512567"/>
            <a:ext cx="951428" cy="555578"/>
          </a:xfrm>
          <a:prstGeom prst="roundRect">
            <a:avLst/>
          </a:prstGeom>
          <a:solidFill>
            <a:schemeClr val="bg1"/>
          </a:solidFill>
          <a:ln>
            <a:solidFill>
              <a:srgbClr val="F58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dirty="0">
                <a:solidFill>
                  <a:schemeClr val="tx2"/>
                </a:solidFill>
                <a:latin typeface="Arial" pitchFamily="34" charset="0"/>
                <a:cs typeface="Arial" pitchFamily="34" charset="0"/>
              </a:rPr>
              <a:t>Saskatchewan Auto Dealers Association</a:t>
            </a:r>
            <a:endParaRPr lang="en-CA" sz="788" dirty="0">
              <a:solidFill>
                <a:schemeClr val="tx2"/>
              </a:solidFill>
              <a:latin typeface="Arial" pitchFamily="34" charset="0"/>
              <a:cs typeface="Arial" pitchFamily="34" charset="0"/>
            </a:endParaRPr>
          </a:p>
        </p:txBody>
      </p:sp>
      <p:sp>
        <p:nvSpPr>
          <p:cNvPr id="24" name="Rounded Rectangle 23"/>
          <p:cNvSpPr/>
          <p:nvPr/>
        </p:nvSpPr>
        <p:spPr>
          <a:xfrm>
            <a:off x="6223353" y="3677844"/>
            <a:ext cx="868656" cy="635201"/>
          </a:xfrm>
          <a:prstGeom prst="roundRect">
            <a:avLst/>
          </a:prstGeom>
          <a:solidFill>
            <a:schemeClr val="bg1"/>
          </a:solidFill>
          <a:ln>
            <a:solidFill>
              <a:srgbClr val="F58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dirty="0">
                <a:solidFill>
                  <a:schemeClr val="tx2"/>
                </a:solidFill>
                <a:latin typeface="Arial" pitchFamily="34" charset="0"/>
                <a:cs typeface="Arial" pitchFamily="34" charset="0"/>
              </a:rPr>
              <a:t>New Brunswick Auto Dealers Association</a:t>
            </a:r>
            <a:endParaRPr lang="en-CA" sz="788" dirty="0">
              <a:solidFill>
                <a:schemeClr val="tx2"/>
              </a:solidFill>
              <a:latin typeface="Arial" pitchFamily="34" charset="0"/>
              <a:cs typeface="Arial" pitchFamily="34" charset="0"/>
            </a:endParaRPr>
          </a:p>
        </p:txBody>
      </p:sp>
      <p:sp>
        <p:nvSpPr>
          <p:cNvPr id="26" name="Rounded Rectangle 25"/>
          <p:cNvSpPr/>
          <p:nvPr/>
        </p:nvSpPr>
        <p:spPr>
          <a:xfrm>
            <a:off x="6127829" y="2154395"/>
            <a:ext cx="891003" cy="736052"/>
          </a:xfrm>
          <a:prstGeom prst="roundRect">
            <a:avLst/>
          </a:prstGeom>
          <a:solidFill>
            <a:schemeClr val="bg1"/>
          </a:solidFill>
          <a:ln>
            <a:solidFill>
              <a:srgbClr val="F58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dirty="0">
                <a:solidFill>
                  <a:schemeClr val="tx2"/>
                </a:solidFill>
                <a:latin typeface="Arial" pitchFamily="34" charset="0"/>
                <a:cs typeface="Arial" pitchFamily="34" charset="0"/>
              </a:rPr>
              <a:t>Canadian Auto Dealers Association (PEI and NL)</a:t>
            </a:r>
            <a:endParaRPr lang="en-CA" sz="788" dirty="0">
              <a:solidFill>
                <a:schemeClr val="tx2"/>
              </a:solidFill>
              <a:latin typeface="Arial" pitchFamily="34" charset="0"/>
              <a:cs typeface="Arial" pitchFamily="34" charset="0"/>
            </a:endParaRPr>
          </a:p>
        </p:txBody>
      </p:sp>
      <p:sp>
        <p:nvSpPr>
          <p:cNvPr id="28" name="Rounded Rectangle 27"/>
          <p:cNvSpPr/>
          <p:nvPr/>
        </p:nvSpPr>
        <p:spPr>
          <a:xfrm>
            <a:off x="6791422" y="3005916"/>
            <a:ext cx="900497" cy="540085"/>
          </a:xfrm>
          <a:prstGeom prst="roundRect">
            <a:avLst/>
          </a:prstGeom>
          <a:solidFill>
            <a:schemeClr val="bg1"/>
          </a:solidFill>
          <a:ln>
            <a:solidFill>
              <a:srgbClr val="F58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dirty="0">
                <a:solidFill>
                  <a:schemeClr val="tx2"/>
                </a:solidFill>
                <a:latin typeface="Arial" pitchFamily="34" charset="0"/>
                <a:cs typeface="Arial" pitchFamily="34" charset="0"/>
              </a:rPr>
              <a:t>Nova Scotia Auto Dealers Association</a:t>
            </a:r>
            <a:endParaRPr lang="en-CA" sz="788" dirty="0">
              <a:solidFill>
                <a:schemeClr val="tx2"/>
              </a:solidFill>
              <a:latin typeface="Arial" pitchFamily="34" charset="0"/>
              <a:cs typeface="Arial" pitchFamily="34" charset="0"/>
            </a:endParaRPr>
          </a:p>
        </p:txBody>
      </p:sp>
      <p:sp>
        <p:nvSpPr>
          <p:cNvPr id="34" name="Rounded Rectangle 33"/>
          <p:cNvSpPr/>
          <p:nvPr/>
        </p:nvSpPr>
        <p:spPr>
          <a:xfrm>
            <a:off x="5225358" y="1102103"/>
            <a:ext cx="1621148" cy="475724"/>
          </a:xfrm>
          <a:prstGeom prst="roundRect">
            <a:avLst/>
          </a:prstGeom>
          <a:solidFill>
            <a:schemeClr val="bg1"/>
          </a:solidFill>
          <a:ln>
            <a:solidFill>
              <a:srgbClr val="F58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788" dirty="0">
              <a:solidFill>
                <a:schemeClr val="tx2"/>
              </a:solidFill>
              <a:latin typeface="Arial" pitchFamily="34" charset="0"/>
              <a:cs typeface="Arial" pitchFamily="34" charset="0"/>
            </a:endParaRPr>
          </a:p>
        </p:txBody>
      </p:sp>
      <p:sp>
        <p:nvSpPr>
          <p:cNvPr id="30" name="Rounded Rectangle 29"/>
          <p:cNvSpPr/>
          <p:nvPr/>
        </p:nvSpPr>
        <p:spPr>
          <a:xfrm>
            <a:off x="1094168" y="2522420"/>
            <a:ext cx="1427919" cy="368027"/>
          </a:xfrm>
          <a:prstGeom prst="roundRect">
            <a:avLst/>
          </a:prstGeom>
          <a:solidFill>
            <a:schemeClr val="bg1"/>
          </a:solidFill>
          <a:ln>
            <a:solidFill>
              <a:srgbClr val="F58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8" dirty="0">
                <a:solidFill>
                  <a:schemeClr val="tx2"/>
                </a:solidFill>
                <a:latin typeface="Arial" pitchFamily="34" charset="0"/>
                <a:cs typeface="Arial" pitchFamily="34" charset="0"/>
              </a:rPr>
              <a:t>New Car Dealers Association of BC</a:t>
            </a:r>
            <a:endParaRPr lang="en-CA" sz="788" dirty="0">
              <a:solidFill>
                <a:schemeClr val="tx2"/>
              </a:solidFill>
              <a:latin typeface="Arial" pitchFamily="34" charset="0"/>
              <a:cs typeface="Arial" pitchFamily="34" charset="0"/>
            </a:endParaRPr>
          </a:p>
        </p:txBody>
      </p:sp>
      <p:pic>
        <p:nvPicPr>
          <p:cNvPr id="3" name="Picture 2" descr="C:\Users\azanzonico\Desktop\Ethics Slide\corporateLogo.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4680" y="1185213"/>
            <a:ext cx="1442501" cy="30950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20" descr="SecureDrive_C.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
        <p:nvSpPr>
          <p:cNvPr id="23"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sz="2500" b="1" i="0" u="none" strike="noStrike" kern="1200" cap="none" spc="0" normalizeH="0" baseline="0" noProof="0" dirty="0" smtClean="0">
                <a:ln>
                  <a:noFill/>
                </a:ln>
                <a:solidFill>
                  <a:srgbClr val="E06821"/>
                </a:solidFill>
                <a:effectLst/>
                <a:uLnTx/>
                <a:uFillTx/>
                <a:latin typeface="Arial"/>
                <a:ea typeface="+mj-ea"/>
                <a:cs typeface="+mj-cs"/>
              </a:rPr>
              <a:t>Resources</a:t>
            </a:r>
            <a:r>
              <a:rPr kumimoji="0" lang="en-CA" sz="2500" b="1" i="0" u="none" strike="noStrike" kern="1200" cap="none" spc="0" normalizeH="0" noProof="0" dirty="0" smtClean="0">
                <a:ln>
                  <a:noFill/>
                </a:ln>
                <a:solidFill>
                  <a:srgbClr val="E06821"/>
                </a:solidFill>
                <a:effectLst/>
                <a:uLnTx/>
                <a:uFillTx/>
                <a:latin typeface="Arial"/>
                <a:ea typeface="+mj-ea"/>
                <a:cs typeface="+mj-cs"/>
              </a:rPr>
              <a:t> for Ethical Sales</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spTree>
    <p:extLst>
      <p:ext uri="{BB962C8B-B14F-4D97-AF65-F5344CB8AC3E}">
        <p14:creationId xmlns:p14="http://schemas.microsoft.com/office/powerpoint/2010/main" val="1396210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500"/>
                                        <p:tgtEl>
                                          <p:spTgt spid="1028"/>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0" presetClass="entr" presetSubtype="0" fill="hold"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20" grpId="0" animBg="1"/>
      <p:bldP spid="22" grpId="0" animBg="1"/>
      <p:bldP spid="24" grpId="0" animBg="1"/>
      <p:bldP spid="26" grpId="0" animBg="1"/>
      <p:bldP spid="28" grpId="0" animBg="1"/>
      <p:bldP spid="34" grpId="0" animBg="1"/>
      <p:bldP spid="3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9781" y="1894496"/>
            <a:ext cx="4370312" cy="1382105"/>
          </a:xfrm>
          <a:prstGeom prst="rect">
            <a:avLst/>
          </a:prstGeom>
        </p:spPr>
      </p:pic>
      <p:sp>
        <p:nvSpPr>
          <p:cNvPr id="2" name="Rectangle 1"/>
          <p:cNvSpPr/>
          <p:nvPr/>
        </p:nvSpPr>
        <p:spPr>
          <a:xfrm>
            <a:off x="1669774" y="1015712"/>
            <a:ext cx="5933661" cy="3170583"/>
          </a:xfrm>
          <a:prstGeom prst="rect">
            <a:avLst/>
          </a:prstGeom>
          <a:solidFill>
            <a:schemeClr val="bg1">
              <a:alpha val="9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schemeClr val="bg1"/>
              </a:solidFill>
            </a:endParaRPr>
          </a:p>
        </p:txBody>
      </p:sp>
      <p:sp>
        <p:nvSpPr>
          <p:cNvPr id="9" name="Rounded Rectangle 8"/>
          <p:cNvSpPr/>
          <p:nvPr/>
        </p:nvSpPr>
        <p:spPr>
          <a:xfrm>
            <a:off x="1873332" y="2598592"/>
            <a:ext cx="5292000" cy="1026828"/>
          </a:xfrm>
          <a:prstGeom prst="roundRect">
            <a:avLst>
              <a:gd name="adj" fmla="val 0"/>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CA" sz="1200" dirty="0">
                <a:solidFill>
                  <a:schemeClr val="tx2"/>
                </a:solidFill>
              </a:rPr>
              <a:t>LGM Training consists of English and French Regional Trainers, with an in-house content development and coordination team. </a:t>
            </a:r>
          </a:p>
          <a:p>
            <a:pPr algn="ctr"/>
            <a:endParaRPr lang="en-CA" sz="1200" dirty="0">
              <a:solidFill>
                <a:schemeClr val="tx2"/>
              </a:solidFill>
            </a:endParaRPr>
          </a:p>
          <a:p>
            <a:pPr algn="ctr"/>
            <a:endParaRPr lang="en-CA" sz="1200" dirty="0">
              <a:solidFill>
                <a:schemeClr val="tx2"/>
              </a:solidFill>
            </a:endParaRPr>
          </a:p>
          <a:p>
            <a:pPr algn="ctr"/>
            <a:r>
              <a:rPr lang="en-CA" sz="1200" dirty="0">
                <a:solidFill>
                  <a:schemeClr val="tx2"/>
                </a:solidFill>
              </a:rPr>
              <a:t>Our state of the art offices and training facilities are located in Oakville, Montreal and Vancouver.</a:t>
            </a:r>
          </a:p>
        </p:txBody>
      </p:sp>
      <p:sp>
        <p:nvSpPr>
          <p:cNvPr id="10" name="Rounded Rectangle 9"/>
          <p:cNvSpPr/>
          <p:nvPr/>
        </p:nvSpPr>
        <p:spPr>
          <a:xfrm>
            <a:off x="2038329" y="1759639"/>
            <a:ext cx="5067341" cy="918000"/>
          </a:xfrm>
          <a:prstGeom prst="roundRect">
            <a:avLst>
              <a:gd name="adj" fmla="val 0"/>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solidFill>
                  <a:schemeClr val="tx2"/>
                </a:solidFill>
              </a:rPr>
              <a:t>We specialize in customizing OEM branded business office products</a:t>
            </a:r>
          </a:p>
        </p:txBody>
      </p:sp>
      <p:sp>
        <p:nvSpPr>
          <p:cNvPr id="11" name="Rounded Rectangle 10"/>
          <p:cNvSpPr/>
          <p:nvPr/>
        </p:nvSpPr>
        <p:spPr>
          <a:xfrm>
            <a:off x="1626405" y="1259524"/>
            <a:ext cx="5557063" cy="918000"/>
          </a:xfrm>
          <a:prstGeom prst="roundRect">
            <a:avLst>
              <a:gd name="adj" fmla="val 0"/>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CA" sz="1200" dirty="0">
                <a:solidFill>
                  <a:schemeClr val="tx2"/>
                </a:solidFill>
              </a:rPr>
              <a:t>LGM was established in 1998 and handles claims, administration, sales, support, training and marketing</a:t>
            </a:r>
          </a:p>
        </p:txBody>
      </p:sp>
      <p:sp>
        <p:nvSpPr>
          <p:cNvPr id="12" name="Rounded Rectangle 11"/>
          <p:cNvSpPr/>
          <p:nvPr/>
        </p:nvSpPr>
        <p:spPr>
          <a:xfrm>
            <a:off x="1990604" y="3690987"/>
            <a:ext cx="5292000" cy="584200"/>
          </a:xfrm>
          <a:prstGeom prst="roundRect">
            <a:avLst>
              <a:gd name="adj" fmla="val 0"/>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CA" sz="1200" dirty="0">
                <a:solidFill>
                  <a:schemeClr val="tx2"/>
                </a:solidFill>
              </a:rPr>
              <a:t>Our dedicated Dealer Development Managers and Sales VPs are on the road to manage dealer relationships</a:t>
            </a:r>
          </a:p>
        </p:txBody>
      </p:sp>
      <p:sp>
        <p:nvSpPr>
          <p:cNvPr id="14" name="Title 1"/>
          <p:cNvSpPr>
            <a:spLocks noGrp="1"/>
          </p:cNvSpPr>
          <p:nvPr>
            <p:ph type="title"/>
          </p:nvPr>
        </p:nvSpPr>
        <p:spPr>
          <a:xfrm>
            <a:off x="457200" y="173575"/>
            <a:ext cx="8229600" cy="857250"/>
          </a:xfrm>
        </p:spPr>
        <p:txBody>
          <a:bodyPr/>
          <a:lstStyle/>
          <a:p>
            <a:r>
              <a:rPr lang="en-US" sz="2500" dirty="0">
                <a:latin typeface="Arial" panose="020B0604020202020204" pitchFamily="34" charset="0"/>
                <a:cs typeface="Arial" panose="020B0604020202020204" pitchFamily="34" charset="0"/>
              </a:rPr>
              <a:t>About LGM</a:t>
            </a:r>
          </a:p>
        </p:txBody>
      </p:sp>
      <p:sp>
        <p:nvSpPr>
          <p:cNvPr id="13"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sz="2500" b="1" i="0" u="none" strike="noStrike" kern="1200" cap="none" spc="0" normalizeH="0" baseline="0" noProof="0" dirty="0" smtClean="0">
                <a:ln>
                  <a:noFill/>
                </a:ln>
                <a:solidFill>
                  <a:srgbClr val="E06821"/>
                </a:solidFill>
                <a:effectLst/>
                <a:uLnTx/>
                <a:uFillTx/>
                <a:latin typeface="Arial"/>
                <a:ea typeface="+mj-ea"/>
                <a:cs typeface="+mj-cs"/>
              </a:rPr>
              <a:t>About</a:t>
            </a:r>
            <a:r>
              <a:rPr kumimoji="0" lang="en-CA" sz="2500" b="1" i="0" u="none" strike="noStrike" kern="1200" cap="none" spc="0" normalizeH="0" noProof="0" dirty="0" smtClean="0">
                <a:ln>
                  <a:noFill/>
                </a:ln>
                <a:solidFill>
                  <a:srgbClr val="E06821"/>
                </a:solidFill>
                <a:effectLst/>
                <a:uLnTx/>
                <a:uFillTx/>
                <a:latin typeface="Arial"/>
                <a:ea typeface="+mj-ea"/>
                <a:cs typeface="+mj-cs"/>
              </a:rPr>
              <a:t> LGM</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pic>
        <p:nvPicPr>
          <p:cNvPr id="15" name="Picture 14" descr="SecureDrive_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Tree>
    <p:extLst>
      <p:ext uri="{BB962C8B-B14F-4D97-AF65-F5344CB8AC3E}">
        <p14:creationId xmlns:p14="http://schemas.microsoft.com/office/powerpoint/2010/main" val="3952272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smtClean="0">
                <a:latin typeface="Arial" panose="020B0604020202020204" pitchFamily="34" charset="0"/>
                <a:cs typeface="Arial" panose="020B0604020202020204" pitchFamily="34" charset="0"/>
              </a:rPr>
              <a:t>Questions?</a:t>
            </a:r>
            <a:endParaRPr lang="en-US" sz="2500" dirty="0">
              <a:latin typeface="Arial" panose="020B0604020202020204" pitchFamily="34" charset="0"/>
              <a:cs typeface="Arial" panose="020B0604020202020204" pitchFamily="34" charset="0"/>
            </a:endParaRPr>
          </a:p>
        </p:txBody>
      </p:sp>
      <p:sp>
        <p:nvSpPr>
          <p:cNvPr id="4" name="Rounded Rectangular Callout 3"/>
          <p:cNvSpPr/>
          <p:nvPr/>
        </p:nvSpPr>
        <p:spPr>
          <a:xfrm>
            <a:off x="1771650" y="1428750"/>
            <a:ext cx="2743200" cy="1543050"/>
          </a:xfrm>
          <a:prstGeom prst="wedgeRoundRectCallout">
            <a:avLst>
              <a:gd name="adj1" fmla="val -26833"/>
              <a:gd name="adj2" fmla="val 76723"/>
              <a:gd name="adj3" fmla="val 16667"/>
            </a:avLst>
          </a:prstGeom>
          <a:noFill/>
          <a:ln w="57150">
            <a:solidFill>
              <a:srgbClr val="F5802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dirty="0">
                <a:solidFill>
                  <a:schemeClr val="tx2"/>
                </a:solidFill>
                <a:latin typeface="Arial" panose="020B0604020202020204" pitchFamily="34" charset="0"/>
                <a:cs typeface="Arial" pitchFamily="34" charset="0"/>
              </a:rPr>
              <a:t>Questions?</a:t>
            </a:r>
          </a:p>
        </p:txBody>
      </p:sp>
      <p:sp>
        <p:nvSpPr>
          <p:cNvPr id="5" name="Rounded Rectangular Callout 4"/>
          <p:cNvSpPr/>
          <p:nvPr/>
        </p:nvSpPr>
        <p:spPr>
          <a:xfrm>
            <a:off x="4114800" y="2571750"/>
            <a:ext cx="2743200" cy="1543050"/>
          </a:xfrm>
          <a:prstGeom prst="wedgeRoundRectCallout">
            <a:avLst>
              <a:gd name="adj1" fmla="val -31833"/>
              <a:gd name="adj2" fmla="val 77611"/>
              <a:gd name="adj3" fmla="val 16667"/>
            </a:avLst>
          </a:prstGeom>
          <a:solidFill>
            <a:schemeClr val="bg1"/>
          </a:solidFill>
          <a:ln w="571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dirty="0">
                <a:solidFill>
                  <a:schemeClr val="tx2"/>
                </a:solidFill>
                <a:latin typeface="Arial" panose="020B0604020202020204" pitchFamily="34" charset="0"/>
                <a:cs typeface="Arial" pitchFamily="34" charset="0"/>
              </a:rPr>
              <a:t>Comments?</a:t>
            </a:r>
          </a:p>
        </p:txBody>
      </p:sp>
      <p:pic>
        <p:nvPicPr>
          <p:cNvPr id="6" name="Picture 5" descr="SecureDrive_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
        <p:nvSpPr>
          <p:cNvPr id="7"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sz="2500" b="1" i="0" u="none" strike="noStrike" kern="1200" cap="none" spc="0" normalizeH="0" baseline="0" noProof="0" dirty="0" smtClean="0">
                <a:ln>
                  <a:noFill/>
                </a:ln>
                <a:solidFill>
                  <a:srgbClr val="E06821"/>
                </a:solidFill>
                <a:effectLst/>
                <a:uLnTx/>
                <a:uFillTx/>
                <a:latin typeface="Arial"/>
                <a:ea typeface="+mj-ea"/>
                <a:cs typeface="+mj-cs"/>
              </a:rPr>
              <a:t>Questions?</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spTree>
    <p:extLst>
      <p:ext uri="{BB962C8B-B14F-4D97-AF65-F5344CB8AC3E}">
        <p14:creationId xmlns:p14="http://schemas.microsoft.com/office/powerpoint/2010/main" val="3796612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31659" y="2086187"/>
            <a:ext cx="6400800" cy="85725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chemeClr val="tx2"/>
              </a:solidFill>
              <a:latin typeface="Arial" pitchFamily="34" charset="0"/>
              <a:cs typeface="Arial" pitchFamily="34" charset="0"/>
            </a:endParaRPr>
          </a:p>
        </p:txBody>
      </p:sp>
      <p:sp>
        <p:nvSpPr>
          <p:cNvPr id="10" name="Rectangle 9"/>
          <p:cNvSpPr/>
          <p:nvPr/>
        </p:nvSpPr>
        <p:spPr>
          <a:xfrm>
            <a:off x="1031659" y="1066934"/>
            <a:ext cx="6400800" cy="85725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chemeClr val="tx2"/>
              </a:solidFill>
              <a:latin typeface="Arial" pitchFamily="34" charset="0"/>
              <a:cs typeface="Arial" pitchFamily="34" charset="0"/>
            </a:endParaRPr>
          </a:p>
        </p:txBody>
      </p:sp>
      <p:sp>
        <p:nvSpPr>
          <p:cNvPr id="19" name="Rectangle 18"/>
          <p:cNvSpPr/>
          <p:nvPr/>
        </p:nvSpPr>
        <p:spPr>
          <a:xfrm>
            <a:off x="1099039" y="1263781"/>
            <a:ext cx="6222492" cy="507831"/>
          </a:xfrm>
          <a:prstGeom prst="rect">
            <a:avLst/>
          </a:prstGeom>
        </p:spPr>
        <p:txBody>
          <a:bodyPr wrap="square">
            <a:spAutoFit/>
          </a:bodyPr>
          <a:lstStyle/>
          <a:p>
            <a:pPr>
              <a:defRPr/>
            </a:pPr>
            <a:r>
              <a:rPr lang="en-US" sz="1350" dirty="0" smtClean="0">
                <a:solidFill>
                  <a:schemeClr val="tx2"/>
                </a:solidFill>
                <a:latin typeface="Arial" pitchFamily="34" charset="0"/>
                <a:ea typeface="Geneva"/>
                <a:cs typeface="Arial" pitchFamily="34" charset="0"/>
              </a:rPr>
              <a:t>Coverage available on any new Volkswagen vehicle that is either financed, leased, or cash-purchased.</a:t>
            </a:r>
            <a:endParaRPr lang="en-US" sz="1350" dirty="0">
              <a:solidFill>
                <a:schemeClr val="tx2"/>
              </a:solidFill>
              <a:latin typeface="Arial" pitchFamily="34" charset="0"/>
              <a:ea typeface="Geneva"/>
              <a:cs typeface="Arial" pitchFamily="34" charset="0"/>
            </a:endParaRPr>
          </a:p>
        </p:txBody>
      </p:sp>
      <p:grpSp>
        <p:nvGrpSpPr>
          <p:cNvPr id="21" name="Group 20"/>
          <p:cNvGrpSpPr/>
          <p:nvPr/>
        </p:nvGrpSpPr>
        <p:grpSpPr>
          <a:xfrm>
            <a:off x="1036885" y="3161102"/>
            <a:ext cx="6400800" cy="857250"/>
            <a:chOff x="304800" y="2971800"/>
            <a:chExt cx="8534400" cy="1143000"/>
          </a:xfrm>
        </p:grpSpPr>
        <p:sp>
          <p:nvSpPr>
            <p:cNvPr id="22" name="Rectangle 21"/>
            <p:cNvSpPr/>
            <p:nvPr/>
          </p:nvSpPr>
          <p:spPr>
            <a:xfrm>
              <a:off x="304800" y="2971800"/>
              <a:ext cx="8534400" cy="1143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chemeClr val="tx2"/>
                </a:solidFill>
                <a:latin typeface="Arial" pitchFamily="34" charset="0"/>
                <a:cs typeface="Arial" pitchFamily="34" charset="0"/>
              </a:endParaRPr>
            </a:p>
          </p:txBody>
        </p:sp>
        <p:sp>
          <p:nvSpPr>
            <p:cNvPr id="23" name="Rectangle 22"/>
            <p:cNvSpPr/>
            <p:nvPr/>
          </p:nvSpPr>
          <p:spPr>
            <a:xfrm>
              <a:off x="387672" y="3086963"/>
              <a:ext cx="8296656" cy="954108"/>
            </a:xfrm>
            <a:prstGeom prst="rect">
              <a:avLst/>
            </a:prstGeom>
          </p:spPr>
          <p:txBody>
            <a:bodyPr wrap="square">
              <a:spAutoFit/>
            </a:bodyPr>
            <a:lstStyle/>
            <a:p>
              <a:pPr>
                <a:defRPr/>
              </a:pPr>
              <a:r>
                <a:rPr lang="en-US" sz="1350" dirty="0">
                  <a:solidFill>
                    <a:schemeClr val="tx2"/>
                  </a:solidFill>
                  <a:latin typeface="Arial" pitchFamily="34" charset="0"/>
                  <a:ea typeface="Geneva"/>
                  <a:cs typeface="Arial" pitchFamily="34" charset="0"/>
                </a:rPr>
                <a:t>Dealers can offer protection that suits the </a:t>
              </a:r>
              <a:r>
                <a:rPr lang="en-US" sz="1350" dirty="0" smtClean="0">
                  <a:solidFill>
                    <a:schemeClr val="tx2"/>
                  </a:solidFill>
                  <a:latin typeface="Arial" pitchFamily="34" charset="0"/>
                  <a:ea typeface="Geneva"/>
                  <a:cs typeface="Arial" pitchFamily="34" charset="0"/>
                </a:rPr>
                <a:t>intended </a:t>
              </a:r>
              <a:r>
                <a:rPr lang="en-US" sz="1350" dirty="0">
                  <a:solidFill>
                    <a:schemeClr val="tx2"/>
                  </a:solidFill>
                  <a:latin typeface="Arial" pitchFamily="34" charset="0"/>
                  <a:ea typeface="Geneva"/>
                  <a:cs typeface="Arial" pitchFamily="34" charset="0"/>
                </a:rPr>
                <a:t>ownership period of their </a:t>
              </a:r>
              <a:r>
                <a:rPr lang="en-US" sz="1350" dirty="0" smtClean="0">
                  <a:solidFill>
                    <a:schemeClr val="tx2"/>
                  </a:solidFill>
                  <a:latin typeface="Arial" pitchFamily="34" charset="0"/>
                  <a:ea typeface="Geneva"/>
                  <a:cs typeface="Arial" pitchFamily="34" charset="0"/>
                </a:rPr>
                <a:t>customers while keeping with the OEM recommended intervals for normal or severe </a:t>
              </a:r>
              <a:r>
                <a:rPr lang="en-US" sz="1350" dirty="0">
                  <a:solidFill>
                    <a:schemeClr val="tx2"/>
                  </a:solidFill>
                  <a:latin typeface="Arial" pitchFamily="34" charset="0"/>
                  <a:ea typeface="Geneva"/>
                  <a:cs typeface="Arial" pitchFamily="34" charset="0"/>
                </a:rPr>
                <a:t>u</a:t>
              </a:r>
              <a:r>
                <a:rPr lang="en-US" sz="1350" dirty="0" smtClean="0">
                  <a:solidFill>
                    <a:schemeClr val="tx2"/>
                  </a:solidFill>
                  <a:latin typeface="Arial" pitchFamily="34" charset="0"/>
                  <a:ea typeface="Geneva"/>
                  <a:cs typeface="Arial" pitchFamily="34" charset="0"/>
                </a:rPr>
                <a:t>sage </a:t>
              </a:r>
              <a:r>
                <a:rPr lang="en-US" sz="1350" dirty="0">
                  <a:solidFill>
                    <a:schemeClr val="tx2"/>
                  </a:solidFill>
                  <a:latin typeface="Arial" pitchFamily="34" charset="0"/>
                  <a:ea typeface="Geneva"/>
                  <a:cs typeface="Arial" pitchFamily="34" charset="0"/>
                </a:rPr>
                <a:t>c</a:t>
              </a:r>
              <a:r>
                <a:rPr lang="en-US" sz="1350" dirty="0" smtClean="0">
                  <a:solidFill>
                    <a:schemeClr val="tx2"/>
                  </a:solidFill>
                  <a:latin typeface="Arial" pitchFamily="34" charset="0"/>
                  <a:ea typeface="Geneva"/>
                  <a:cs typeface="Arial" pitchFamily="34" charset="0"/>
                </a:rPr>
                <a:t>onditions. </a:t>
              </a:r>
              <a:endParaRPr lang="en-US" sz="1350" dirty="0">
                <a:solidFill>
                  <a:srgbClr val="FF0000"/>
                </a:solidFill>
                <a:latin typeface="Arial" pitchFamily="34" charset="0"/>
                <a:ea typeface="Geneva"/>
                <a:cs typeface="Arial" pitchFamily="34" charset="0"/>
              </a:endParaRPr>
            </a:p>
          </p:txBody>
        </p:sp>
      </p:grpSp>
      <p:sp>
        <p:nvSpPr>
          <p:cNvPr id="9" name="Rectangle 8"/>
          <p:cNvSpPr/>
          <p:nvPr/>
        </p:nvSpPr>
        <p:spPr>
          <a:xfrm>
            <a:off x="1099039" y="2265612"/>
            <a:ext cx="6390348" cy="715581"/>
          </a:xfrm>
          <a:prstGeom prst="rect">
            <a:avLst/>
          </a:prstGeom>
        </p:spPr>
        <p:txBody>
          <a:bodyPr wrap="square">
            <a:spAutoFit/>
          </a:bodyPr>
          <a:lstStyle/>
          <a:p>
            <a:pPr>
              <a:defRPr/>
            </a:pPr>
            <a:r>
              <a:rPr lang="en-US" sz="1350" dirty="0">
                <a:solidFill>
                  <a:schemeClr val="tx2"/>
                </a:solidFill>
                <a:latin typeface="Arial" pitchFamily="34" charset="0"/>
                <a:ea typeface="Geneva"/>
                <a:cs typeface="Arial" pitchFamily="34" charset="0"/>
              </a:rPr>
              <a:t>A service contract designed </a:t>
            </a:r>
            <a:r>
              <a:rPr lang="en-US" sz="1350" dirty="0" smtClean="0">
                <a:solidFill>
                  <a:schemeClr val="tx2"/>
                </a:solidFill>
                <a:latin typeface="Arial" pitchFamily="34" charset="0"/>
                <a:ea typeface="Geneva"/>
                <a:cs typeface="Arial" pitchFamily="34" charset="0"/>
              </a:rPr>
              <a:t>to provide customers coverage for service needs of their vehicles such as oil and filter changes, tire rotation and more.</a:t>
            </a:r>
          </a:p>
          <a:p>
            <a:pPr>
              <a:defRPr/>
            </a:pPr>
            <a:endParaRPr lang="en-US" sz="1350" dirty="0">
              <a:solidFill>
                <a:schemeClr val="tx2"/>
              </a:solidFill>
              <a:latin typeface="Arial" pitchFamily="34" charset="0"/>
              <a:ea typeface="Geneva"/>
              <a:cs typeface="Arial" pitchFamily="34" charset="0"/>
            </a:endParaRPr>
          </a:p>
        </p:txBody>
      </p:sp>
      <p:sp>
        <p:nvSpPr>
          <p:cNvPr id="11" name="Title 1"/>
          <p:cNvSpPr txBox="1">
            <a:spLocks/>
          </p:cNvSpPr>
          <p:nvPr/>
        </p:nvSpPr>
        <p:spPr>
          <a:xfrm>
            <a:off x="457200" y="342745"/>
            <a:ext cx="82296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sz="2500" b="1" i="0" u="none" strike="noStrike" kern="1200" cap="none" spc="0" normalizeH="0" baseline="0" noProof="0" dirty="0" smtClean="0">
                <a:ln>
                  <a:noFill/>
                </a:ln>
                <a:solidFill>
                  <a:srgbClr val="E06821"/>
                </a:solidFill>
                <a:effectLst/>
                <a:uLnTx/>
                <a:uFillTx/>
                <a:latin typeface="Arial"/>
                <a:ea typeface="+mj-ea"/>
                <a:cs typeface="+mj-cs"/>
              </a:rPr>
              <a:t>What is SecureDrive Prepaid Maintenance?</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pic>
        <p:nvPicPr>
          <p:cNvPr id="12" name="Picture 11" descr="SecureDrive_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Tree>
    <p:extLst>
      <p:ext uri="{BB962C8B-B14F-4D97-AF65-F5344CB8AC3E}">
        <p14:creationId xmlns:p14="http://schemas.microsoft.com/office/powerpoint/2010/main" val="2671779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5"/>
          <p:cNvSpPr>
            <a:spLocks noGrp="1"/>
          </p:cNvSpPr>
          <p:nvPr>
            <p:ph type="title"/>
          </p:nvPr>
        </p:nvSpPr>
        <p:spPr bwMode="auto">
          <a:noFill/>
          <a:ln>
            <a:miter lim="800000"/>
            <a:headEnd/>
            <a:tailEnd/>
          </a:ln>
        </p:spPr>
        <p:txBody>
          <a:bodyPr vert="horz" wrap="square" lIns="68580" tIns="34290" rIns="68580" bIns="34290" numCol="1" anchorCtr="0" compatLnSpc="1">
            <a:prstTxWarp prst="textNoShape">
              <a:avLst/>
            </a:prstTxWarp>
            <a:normAutofit/>
          </a:bodyPr>
          <a:lstStyle/>
          <a:p>
            <a:r>
              <a:rPr lang="en-US" dirty="0" smtClean="0">
                <a:latin typeface="Arial" pitchFamily="34" charset="0"/>
                <a:ea typeface="Geneva"/>
              </a:rPr>
              <a:t>Why is there a need for Prepaid Maintenance?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09672" y="2858989"/>
            <a:ext cx="1968388" cy="1968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228044" y="3666027"/>
            <a:ext cx="4742614" cy="553998"/>
          </a:xfrm>
          <a:prstGeom prst="rect">
            <a:avLst/>
          </a:prstGeom>
        </p:spPr>
        <p:txBody>
          <a:bodyPr wrap="square">
            <a:spAutoFit/>
          </a:bodyPr>
          <a:lstStyle/>
          <a:p>
            <a:pPr>
              <a:defRPr/>
            </a:pPr>
            <a:r>
              <a:rPr lang="en-US" sz="1500" dirty="0" smtClean="0">
                <a:solidFill>
                  <a:schemeClr val="tx2"/>
                </a:solidFill>
                <a:latin typeface="Arial" pitchFamily="34" charset="0"/>
                <a:ea typeface="Geneva"/>
                <a:cs typeface="Arial" pitchFamily="34" charset="0"/>
              </a:rPr>
              <a:t>Increases potentially the resell and trade in value of the Volkswagen vehicle.</a:t>
            </a:r>
            <a:endParaRPr lang="en-US" sz="1500" dirty="0">
              <a:solidFill>
                <a:schemeClr val="tx2"/>
              </a:solidFill>
              <a:latin typeface="Arial" pitchFamily="34" charset="0"/>
              <a:ea typeface="Geneva"/>
              <a:cs typeface="Arial" pitchFamily="34" charset="0"/>
            </a:endParaRPr>
          </a:p>
        </p:txBody>
      </p:sp>
      <p:sp>
        <p:nvSpPr>
          <p:cNvPr id="4" name="Rectangle 3"/>
          <p:cNvSpPr/>
          <p:nvPr/>
        </p:nvSpPr>
        <p:spPr>
          <a:xfrm>
            <a:off x="3178060" y="1233486"/>
            <a:ext cx="4850507" cy="553998"/>
          </a:xfrm>
          <a:prstGeom prst="rect">
            <a:avLst/>
          </a:prstGeom>
        </p:spPr>
        <p:txBody>
          <a:bodyPr wrap="square">
            <a:spAutoFit/>
          </a:bodyPr>
          <a:lstStyle/>
          <a:p>
            <a:pPr>
              <a:defRPr/>
            </a:pPr>
            <a:r>
              <a:rPr lang="en-US" sz="1500" dirty="0">
                <a:solidFill>
                  <a:schemeClr val="tx2"/>
                </a:solidFill>
                <a:latin typeface="Arial" pitchFamily="34" charset="0"/>
                <a:ea typeface="Geneva"/>
                <a:cs typeface="Arial" pitchFamily="34" charset="0"/>
              </a:rPr>
              <a:t>P</a:t>
            </a:r>
            <a:r>
              <a:rPr lang="en-US" sz="1500" dirty="0" smtClean="0">
                <a:solidFill>
                  <a:schemeClr val="tx2"/>
                </a:solidFill>
                <a:latin typeface="Arial" pitchFamily="34" charset="0"/>
                <a:ea typeface="Geneva"/>
                <a:cs typeface="Arial" pitchFamily="34" charset="0"/>
              </a:rPr>
              <a:t>rotects </a:t>
            </a:r>
            <a:r>
              <a:rPr lang="en-US" sz="1500" dirty="0">
                <a:solidFill>
                  <a:schemeClr val="tx2"/>
                </a:solidFill>
                <a:latin typeface="Arial" pitchFamily="34" charset="0"/>
                <a:ea typeface="Geneva"/>
                <a:cs typeface="Arial" pitchFamily="34" charset="0"/>
              </a:rPr>
              <a:t>the customers against inflation by locking in the price </a:t>
            </a:r>
            <a:r>
              <a:rPr lang="en-US" sz="1500" dirty="0" smtClean="0">
                <a:solidFill>
                  <a:schemeClr val="tx2"/>
                </a:solidFill>
                <a:latin typeface="Arial" pitchFamily="34" charset="0"/>
                <a:ea typeface="Geneva"/>
                <a:cs typeface="Arial" pitchFamily="34" charset="0"/>
              </a:rPr>
              <a:t>of maintenance at today’s price.</a:t>
            </a:r>
            <a:endParaRPr lang="en-US" sz="1500" dirty="0">
              <a:solidFill>
                <a:schemeClr val="tx2"/>
              </a:solidFill>
              <a:latin typeface="Arial" pitchFamily="34" charset="0"/>
              <a:ea typeface="Geneva"/>
              <a:cs typeface="Arial" pitchFamily="34" charset="0"/>
            </a:endParaRPr>
          </a:p>
        </p:txBody>
      </p:sp>
      <p:pic>
        <p:nvPicPr>
          <p:cNvPr id="4100" name="Picture 4"/>
          <p:cNvPicPr>
            <a:picLocks noChangeAspect="1" noChangeArrowheads="1"/>
          </p:cNvPicPr>
          <p:nvPr/>
        </p:nvPicPr>
        <p:blipFill>
          <a:blip r:embed="rId4">
            <a:grayscl/>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bwMode="auto">
          <a:xfrm>
            <a:off x="1267591" y="954364"/>
            <a:ext cx="1395351" cy="13485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37563" y="2868224"/>
            <a:ext cx="5906371" cy="553998"/>
          </a:xfrm>
          <a:prstGeom prst="rect">
            <a:avLst/>
          </a:prstGeom>
        </p:spPr>
        <p:txBody>
          <a:bodyPr wrap="square">
            <a:spAutoFit/>
          </a:bodyPr>
          <a:lstStyle/>
          <a:p>
            <a:pPr>
              <a:defRPr/>
            </a:pPr>
            <a:r>
              <a:rPr lang="en-US" sz="1500" dirty="0">
                <a:solidFill>
                  <a:schemeClr val="tx2"/>
                </a:solidFill>
                <a:latin typeface="Arial" pitchFamily="34" charset="0"/>
                <a:ea typeface="Geneva"/>
                <a:cs typeface="Arial" pitchFamily="34" charset="0"/>
              </a:rPr>
              <a:t>O</a:t>
            </a:r>
            <a:r>
              <a:rPr lang="en-US" sz="1500" dirty="0" smtClean="0">
                <a:solidFill>
                  <a:schemeClr val="tx2"/>
                </a:solidFill>
                <a:latin typeface="Arial" pitchFamily="34" charset="0"/>
                <a:ea typeface="Geneva"/>
                <a:cs typeface="Arial" pitchFamily="34" charset="0"/>
              </a:rPr>
              <a:t>ffers </a:t>
            </a:r>
            <a:r>
              <a:rPr lang="en-US" sz="1500" dirty="0">
                <a:solidFill>
                  <a:schemeClr val="tx2"/>
                </a:solidFill>
                <a:latin typeface="Arial" pitchFamily="34" charset="0"/>
                <a:ea typeface="Geneva"/>
                <a:cs typeface="Arial" pitchFamily="34" charset="0"/>
              </a:rPr>
              <a:t>up to </a:t>
            </a:r>
            <a:r>
              <a:rPr lang="en-US" sz="1500" dirty="0" smtClean="0">
                <a:solidFill>
                  <a:schemeClr val="tx2"/>
                </a:solidFill>
                <a:latin typeface="Arial" pitchFamily="34" charset="0"/>
                <a:ea typeface="Geneva"/>
                <a:cs typeface="Arial" pitchFamily="34" charset="0"/>
              </a:rPr>
              <a:t>25% </a:t>
            </a:r>
            <a:r>
              <a:rPr lang="en-US" sz="1500" dirty="0">
                <a:solidFill>
                  <a:schemeClr val="tx2"/>
                </a:solidFill>
                <a:latin typeface="Arial" pitchFamily="34" charset="0"/>
                <a:ea typeface="Geneva"/>
                <a:cs typeface="Arial" pitchFamily="34" charset="0"/>
              </a:rPr>
              <a:t>discounts </a:t>
            </a:r>
            <a:r>
              <a:rPr lang="en-US" sz="1500" dirty="0" smtClean="0">
                <a:solidFill>
                  <a:schemeClr val="tx2"/>
                </a:solidFill>
                <a:latin typeface="Arial" pitchFamily="34" charset="0"/>
                <a:ea typeface="Geneva"/>
                <a:cs typeface="Arial" pitchFamily="34" charset="0"/>
              </a:rPr>
              <a:t>instead of </a:t>
            </a:r>
            <a:r>
              <a:rPr lang="en-US" sz="1500" dirty="0">
                <a:solidFill>
                  <a:schemeClr val="tx2"/>
                </a:solidFill>
                <a:latin typeface="Arial" pitchFamily="34" charset="0"/>
                <a:ea typeface="Geneva"/>
                <a:cs typeface="Arial" pitchFamily="34" charset="0"/>
              </a:rPr>
              <a:t>paying for the </a:t>
            </a:r>
            <a:r>
              <a:rPr lang="en-US" sz="1500" dirty="0" smtClean="0">
                <a:solidFill>
                  <a:schemeClr val="tx2"/>
                </a:solidFill>
                <a:latin typeface="Arial" pitchFamily="34" charset="0"/>
                <a:ea typeface="Geneva"/>
                <a:cs typeface="Arial" pitchFamily="34" charset="0"/>
              </a:rPr>
              <a:t>services out of pocket </a:t>
            </a:r>
            <a:r>
              <a:rPr lang="en-US" sz="1500" dirty="0">
                <a:solidFill>
                  <a:schemeClr val="tx2"/>
                </a:solidFill>
                <a:latin typeface="Arial" pitchFamily="34" charset="0"/>
                <a:ea typeface="Geneva"/>
                <a:cs typeface="Arial" pitchFamily="34" charset="0"/>
              </a:rPr>
              <a:t>at each </a:t>
            </a:r>
            <a:r>
              <a:rPr lang="en-US" sz="1500" dirty="0" smtClean="0">
                <a:solidFill>
                  <a:schemeClr val="tx2"/>
                </a:solidFill>
                <a:latin typeface="Arial" pitchFamily="34" charset="0"/>
                <a:ea typeface="Geneva"/>
                <a:cs typeface="Arial" pitchFamily="34" charset="0"/>
              </a:rPr>
              <a:t>visit.</a:t>
            </a:r>
            <a:endParaRPr lang="en-US" sz="1500" dirty="0">
              <a:solidFill>
                <a:schemeClr val="tx2"/>
              </a:solidFill>
              <a:latin typeface="Arial" pitchFamily="34" charset="0"/>
              <a:ea typeface="Geneva"/>
              <a:cs typeface="Arial" pitchFamily="34" charset="0"/>
            </a:endParaRPr>
          </a:p>
        </p:txBody>
      </p:sp>
      <p:pic>
        <p:nvPicPr>
          <p:cNvPr id="1027" name="Picture 3"/>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bwMode="auto">
          <a:xfrm>
            <a:off x="6612058" y="2135051"/>
            <a:ext cx="1433673" cy="1385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457200" y="264931"/>
            <a:ext cx="82296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sz="2500" b="1" i="0" u="none" strike="noStrike" kern="1200" cap="none" spc="0" normalizeH="0" baseline="0" noProof="0" dirty="0" smtClean="0">
                <a:ln>
                  <a:noFill/>
                </a:ln>
                <a:solidFill>
                  <a:srgbClr val="E06821"/>
                </a:solidFill>
                <a:effectLst/>
                <a:uLnTx/>
                <a:uFillTx/>
                <a:latin typeface="Arial"/>
                <a:ea typeface="+mj-ea"/>
                <a:cs typeface="+mj-cs"/>
              </a:rPr>
              <a:t>Why is there a need for Prepaid Maintenance?</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pic>
        <p:nvPicPr>
          <p:cNvPr id="10" name="Picture 9" descr="SecureDrive_C.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
        <p:nvSpPr>
          <p:cNvPr id="11" name="Rectangle 10"/>
          <p:cNvSpPr/>
          <p:nvPr/>
        </p:nvSpPr>
        <p:spPr>
          <a:xfrm>
            <a:off x="2538172" y="2099159"/>
            <a:ext cx="4850507" cy="553998"/>
          </a:xfrm>
          <a:prstGeom prst="rect">
            <a:avLst/>
          </a:prstGeom>
        </p:spPr>
        <p:txBody>
          <a:bodyPr wrap="square">
            <a:spAutoFit/>
          </a:bodyPr>
          <a:lstStyle/>
          <a:p>
            <a:pPr>
              <a:defRPr/>
            </a:pPr>
            <a:r>
              <a:rPr lang="en-US" sz="1500" dirty="0">
                <a:solidFill>
                  <a:schemeClr val="tx2"/>
                </a:solidFill>
                <a:latin typeface="Arial" pitchFamily="34" charset="0"/>
                <a:ea typeface="Geneva"/>
                <a:cs typeface="Arial" pitchFamily="34" charset="0"/>
              </a:rPr>
              <a:t>P</a:t>
            </a:r>
            <a:r>
              <a:rPr lang="en-US" sz="1500" dirty="0" smtClean="0">
                <a:solidFill>
                  <a:schemeClr val="tx2"/>
                </a:solidFill>
                <a:latin typeface="Arial" pitchFamily="34" charset="0"/>
                <a:ea typeface="Geneva"/>
                <a:cs typeface="Arial" pitchFamily="34" charset="0"/>
              </a:rPr>
              <a:t>rovides </a:t>
            </a:r>
            <a:r>
              <a:rPr lang="en-US" sz="1500" dirty="0">
                <a:solidFill>
                  <a:schemeClr val="tx2"/>
                </a:solidFill>
                <a:latin typeface="Arial" pitchFamily="34" charset="0"/>
                <a:ea typeface="Geneva"/>
                <a:cs typeface="Arial" pitchFamily="34" charset="0"/>
              </a:rPr>
              <a:t>convenience to the customers who like to plan ahead.</a:t>
            </a:r>
          </a:p>
        </p:txBody>
      </p:sp>
    </p:spTree>
    <p:extLst>
      <p:ext uri="{BB962C8B-B14F-4D97-AF65-F5344CB8AC3E}">
        <p14:creationId xmlns:p14="http://schemas.microsoft.com/office/powerpoint/2010/main" val="136963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fade">
                                      <p:cBhvr>
                                        <p:cTn id="23" dur="500"/>
                                        <p:tgtEl>
                                          <p:spTgt spid="10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nodeType="withEffect">
                                  <p:stCondLst>
                                    <p:cond delay="0"/>
                                  </p:stCondLst>
                                  <p:childTnLst>
                                    <p:set>
                                      <p:cBhvr>
                                        <p:cTn id="30" dur="1" fill="hold">
                                          <p:stCondLst>
                                            <p:cond delay="0"/>
                                          </p:stCondLst>
                                        </p:cTn>
                                        <p:tgtEl>
                                          <p:spTgt spid="4098"/>
                                        </p:tgtEl>
                                        <p:attrNameLst>
                                          <p:attrName>style.visibility</p:attrName>
                                        </p:attrNameLst>
                                      </p:cBhvr>
                                      <p:to>
                                        <p:strVal val="visible"/>
                                      </p:to>
                                    </p:set>
                                    <p:animEffect transition="in" filter="fade">
                                      <p:cBhvr>
                                        <p:cTn id="3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1427707"/>
            <a:ext cx="6016305" cy="800219"/>
          </a:xfrm>
          <a:prstGeom prst="rect">
            <a:avLst/>
          </a:prstGeom>
        </p:spPr>
        <p:txBody>
          <a:bodyPr wrap="square">
            <a:spAutoFit/>
          </a:bodyPr>
          <a:lstStyle/>
          <a:p>
            <a:pPr>
              <a:defRPr/>
            </a:pPr>
            <a:r>
              <a:rPr lang="en-US" sz="1500" dirty="0" smtClean="0">
                <a:solidFill>
                  <a:schemeClr val="tx2"/>
                </a:solidFill>
                <a:latin typeface="Arial" pitchFamily="34" charset="0"/>
                <a:ea typeface="Geneva"/>
                <a:cs typeface="Arial" pitchFamily="34" charset="0"/>
              </a:rPr>
              <a:t>Helps to increase customer retention by bringing back the customer to the Selling Dealership for maintenance.</a:t>
            </a:r>
          </a:p>
          <a:p>
            <a:pPr>
              <a:defRPr/>
            </a:pPr>
            <a:r>
              <a:rPr lang="en-US" sz="1600" i="1" u="sng" dirty="0" smtClean="0">
                <a:solidFill>
                  <a:srgbClr val="141313"/>
                </a:solidFill>
                <a:latin typeface="Arial" pitchFamily="34" charset="0"/>
                <a:ea typeface="Geneva"/>
                <a:cs typeface="Arial" pitchFamily="34" charset="0"/>
              </a:rPr>
              <a:t>(the program </a:t>
            </a:r>
            <a:r>
              <a:rPr lang="en-US" sz="1600" i="1" u="sng" dirty="0">
                <a:solidFill>
                  <a:srgbClr val="141313"/>
                </a:solidFill>
                <a:latin typeface="Arial" pitchFamily="34" charset="0"/>
                <a:ea typeface="Geneva"/>
                <a:cs typeface="Arial" pitchFamily="34" charset="0"/>
              </a:rPr>
              <a:t>can be serviced only at </a:t>
            </a:r>
            <a:r>
              <a:rPr lang="en-US" sz="1600" i="1" u="sng" dirty="0" smtClean="0">
                <a:solidFill>
                  <a:srgbClr val="141313"/>
                </a:solidFill>
                <a:latin typeface="Arial" pitchFamily="34" charset="0"/>
                <a:ea typeface="Geneva"/>
                <a:cs typeface="Arial" pitchFamily="34" charset="0"/>
              </a:rPr>
              <a:t>the selling dealership!)</a:t>
            </a:r>
            <a:endParaRPr lang="en-US" sz="1600" u="sng" dirty="0">
              <a:solidFill>
                <a:schemeClr val="tx2"/>
              </a:solidFill>
              <a:latin typeface="Arial" pitchFamily="34" charset="0"/>
              <a:ea typeface="Geneva"/>
              <a:cs typeface="Arial" pitchFamily="34" charset="0"/>
            </a:endParaRPr>
          </a:p>
        </p:txBody>
      </p:sp>
      <p:pic>
        <p:nvPicPr>
          <p:cNvPr id="4100" name="Picture 4"/>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auto">
          <a:xfrm>
            <a:off x="1096893" y="1127562"/>
            <a:ext cx="1194387" cy="11542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65841" y="2502743"/>
            <a:ext cx="5088924" cy="553998"/>
          </a:xfrm>
          <a:prstGeom prst="rect">
            <a:avLst/>
          </a:prstGeom>
        </p:spPr>
        <p:txBody>
          <a:bodyPr wrap="square">
            <a:spAutoFit/>
          </a:bodyPr>
          <a:lstStyle/>
          <a:p>
            <a:pPr>
              <a:defRPr/>
            </a:pPr>
            <a:r>
              <a:rPr lang="en-US" sz="1500" dirty="0" smtClean="0">
                <a:solidFill>
                  <a:schemeClr val="tx2"/>
                </a:solidFill>
                <a:latin typeface="Arial" pitchFamily="34" charset="0"/>
                <a:ea typeface="Geneva"/>
                <a:cs typeface="Arial" pitchFamily="34" charset="0"/>
              </a:rPr>
              <a:t>Opportunity to generate substantial service department revenue that could go outside the dealership.</a:t>
            </a:r>
            <a:endParaRPr lang="en-US" sz="1500" dirty="0">
              <a:solidFill>
                <a:schemeClr val="tx2"/>
              </a:solidFill>
              <a:latin typeface="Arial" pitchFamily="34" charset="0"/>
              <a:ea typeface="Geneva"/>
              <a:cs typeface="Arial" pitchFamily="34" charset="0"/>
            </a:endParaRPr>
          </a:p>
        </p:txBody>
      </p:sp>
      <p:sp>
        <p:nvSpPr>
          <p:cNvPr id="7" name="Rectangle 6"/>
          <p:cNvSpPr/>
          <p:nvPr/>
        </p:nvSpPr>
        <p:spPr>
          <a:xfrm>
            <a:off x="2138808" y="3578522"/>
            <a:ext cx="6656849" cy="553998"/>
          </a:xfrm>
          <a:prstGeom prst="rect">
            <a:avLst/>
          </a:prstGeom>
        </p:spPr>
        <p:txBody>
          <a:bodyPr wrap="square">
            <a:spAutoFit/>
          </a:bodyPr>
          <a:lstStyle/>
          <a:p>
            <a:pPr>
              <a:defRPr/>
            </a:pPr>
            <a:r>
              <a:rPr lang="en-US" sz="1500" dirty="0" smtClean="0">
                <a:solidFill>
                  <a:schemeClr val="tx2"/>
                </a:solidFill>
                <a:latin typeface="Arial" pitchFamily="34" charset="0"/>
                <a:ea typeface="Geneva"/>
                <a:cs typeface="Arial" pitchFamily="34" charset="0"/>
              </a:rPr>
              <a:t>Allows upsell opportunities from the Service Department if additional items are needed that would not be covered by the purchased plan.</a:t>
            </a:r>
            <a:endParaRPr lang="en-US" sz="1500" dirty="0">
              <a:solidFill>
                <a:schemeClr val="tx2"/>
              </a:solidFill>
              <a:latin typeface="Arial" pitchFamily="34" charset="0"/>
              <a:ea typeface="Geneva"/>
              <a:cs typeface="Arial" pitchFamily="34" charset="0"/>
            </a:endParaRP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096893" y="3428078"/>
            <a:ext cx="749856" cy="749856"/>
          </a:xfrm>
          <a:prstGeom prst="rect">
            <a:avLst/>
          </a:prstGeom>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792558" y="1704705"/>
            <a:ext cx="1968388" cy="1968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sz="2500" b="1" i="0" u="none" strike="noStrike" kern="1200" cap="none" spc="0" normalizeH="0" baseline="0" noProof="0" dirty="0" smtClean="0">
                <a:ln>
                  <a:noFill/>
                </a:ln>
                <a:solidFill>
                  <a:srgbClr val="E06821"/>
                </a:solidFill>
                <a:effectLst/>
                <a:uLnTx/>
                <a:uFillTx/>
                <a:latin typeface="Arial"/>
                <a:ea typeface="+mj-ea"/>
                <a:cs typeface="+mj-cs"/>
              </a:rPr>
              <a:t>How can Prepaid Maintenance benefit your dealership?</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pic>
        <p:nvPicPr>
          <p:cNvPr id="12" name="Picture 11" descr="SecureDrive_C.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Tree>
    <p:extLst>
      <p:ext uri="{BB962C8B-B14F-4D97-AF65-F5344CB8AC3E}">
        <p14:creationId xmlns:p14="http://schemas.microsoft.com/office/powerpoint/2010/main" val="381134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fade">
                                      <p:cBhvr>
                                        <p:cTn id="10" dur="500"/>
                                        <p:tgtEl>
                                          <p:spTgt spid="410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5"/>
          <p:cNvSpPr>
            <a:spLocks noGrp="1"/>
          </p:cNvSpPr>
          <p:nvPr>
            <p:ph type="title"/>
          </p:nvPr>
        </p:nvSpPr>
        <p:spPr bwMode="auto">
          <a:noFill/>
          <a:ln>
            <a:miter lim="800000"/>
            <a:headEnd/>
            <a:tailEnd/>
          </a:ln>
        </p:spPr>
        <p:txBody>
          <a:bodyPr vert="horz" wrap="square" lIns="68580" tIns="34290" rIns="68580" bIns="34290" numCol="1" anchorCtr="0" compatLnSpc="1">
            <a:prstTxWarp prst="textNoShape">
              <a:avLst/>
            </a:prstTxWarp>
          </a:bodyPr>
          <a:lstStyle/>
          <a:p>
            <a:r>
              <a:rPr lang="en-US" dirty="0" smtClean="0">
                <a:latin typeface="Arial" pitchFamily="34" charset="0"/>
                <a:ea typeface="Geneva"/>
              </a:rPr>
              <a:t>Prepaid Maintenance Eligibility</a:t>
            </a:r>
          </a:p>
        </p:txBody>
      </p:sp>
      <p:grpSp>
        <p:nvGrpSpPr>
          <p:cNvPr id="18" name="Group 17"/>
          <p:cNvGrpSpPr/>
          <p:nvPr/>
        </p:nvGrpSpPr>
        <p:grpSpPr>
          <a:xfrm>
            <a:off x="1468408" y="1731485"/>
            <a:ext cx="6295199" cy="1544868"/>
            <a:chOff x="381000" y="2209800"/>
            <a:chExt cx="8305801" cy="2209800"/>
          </a:xfrm>
        </p:grpSpPr>
        <p:sp>
          <p:nvSpPr>
            <p:cNvPr id="28" name="Rectangle 27"/>
            <p:cNvSpPr/>
            <p:nvPr/>
          </p:nvSpPr>
          <p:spPr>
            <a:xfrm>
              <a:off x="416217" y="2209800"/>
              <a:ext cx="8270584" cy="2209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chemeClr val="tx2"/>
                </a:solidFill>
                <a:latin typeface="Arial" pitchFamily="34" charset="0"/>
                <a:cs typeface="Arial" pitchFamily="34"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220980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343299" y="2295598"/>
              <a:ext cx="7085764" cy="1023577"/>
            </a:xfrm>
            <a:prstGeom prst="rect">
              <a:avLst/>
            </a:prstGeom>
          </p:spPr>
          <p:txBody>
            <a:bodyPr wrap="square">
              <a:spAutoFit/>
            </a:bodyPr>
            <a:lstStyle/>
            <a:p>
              <a:pPr marL="214313" indent="-214313">
                <a:buFont typeface="Wingdings" pitchFamily="2" charset="2"/>
                <a:buChar char="ü"/>
                <a:defRPr/>
              </a:pPr>
              <a:endParaRPr lang="en-US" sz="1350" dirty="0">
                <a:solidFill>
                  <a:schemeClr val="tx2"/>
                </a:solidFill>
                <a:latin typeface="Arial" pitchFamily="34" charset="0"/>
                <a:ea typeface="Geneva"/>
                <a:cs typeface="Arial" pitchFamily="34" charset="0"/>
              </a:endParaRPr>
            </a:p>
            <a:p>
              <a:pPr marL="214313" indent="-214313">
                <a:buFont typeface="Wingdings" pitchFamily="2" charset="2"/>
                <a:buChar char="ü"/>
                <a:defRPr/>
              </a:pPr>
              <a:r>
                <a:rPr lang="en-US" sz="1350" dirty="0" smtClean="0">
                  <a:solidFill>
                    <a:schemeClr val="tx2"/>
                  </a:solidFill>
                  <a:latin typeface="Arial" pitchFamily="34" charset="0"/>
                  <a:ea typeface="Geneva"/>
                  <a:cs typeface="Arial" pitchFamily="34" charset="0"/>
                </a:rPr>
                <a:t>Must be a new vehicle within 12 months and 15,000 kilometers</a:t>
              </a:r>
            </a:p>
            <a:p>
              <a:pPr marL="214313" indent="-214313">
                <a:buFont typeface="Wingdings" pitchFamily="2" charset="2"/>
                <a:buChar char="ü"/>
                <a:defRPr/>
              </a:pPr>
              <a:r>
                <a:rPr lang="en-US" sz="1350" dirty="0" smtClean="0">
                  <a:solidFill>
                    <a:schemeClr val="tx2"/>
                  </a:solidFill>
                  <a:latin typeface="Arial" pitchFamily="34" charset="0"/>
                  <a:ea typeface="Geneva"/>
                  <a:cs typeface="Arial" pitchFamily="34" charset="0"/>
                </a:rPr>
                <a:t>First service must not have been performed yet</a:t>
              </a:r>
              <a:endParaRPr lang="en-US" sz="1350" dirty="0">
                <a:solidFill>
                  <a:schemeClr val="tx2"/>
                </a:solidFill>
                <a:latin typeface="Arial" pitchFamily="34" charset="0"/>
                <a:ea typeface="Geneva"/>
                <a:cs typeface="Arial" pitchFamily="34" charset="0"/>
              </a:endParaRPr>
            </a:p>
          </p:txBody>
        </p:sp>
      </p:grpSp>
      <p:sp>
        <p:nvSpPr>
          <p:cNvPr id="8" name="Rectangle 7"/>
          <p:cNvSpPr/>
          <p:nvPr/>
        </p:nvSpPr>
        <p:spPr>
          <a:xfrm>
            <a:off x="2209418" y="1278271"/>
            <a:ext cx="3429000" cy="300082"/>
          </a:xfrm>
          <a:prstGeom prst="rect">
            <a:avLst/>
          </a:prstGeom>
        </p:spPr>
        <p:txBody>
          <a:bodyPr>
            <a:spAutoFit/>
          </a:bodyPr>
          <a:lstStyle/>
          <a:p>
            <a:pPr marL="214313" indent="-214313">
              <a:buFont typeface="Wingdings" pitchFamily="2" charset="2"/>
              <a:buChar char="ü"/>
              <a:defRPr/>
            </a:pPr>
            <a:r>
              <a:rPr lang="en-US" sz="1350" dirty="0">
                <a:solidFill>
                  <a:schemeClr val="tx2"/>
                </a:solidFill>
                <a:latin typeface="Arial" pitchFamily="34" charset="0"/>
                <a:ea typeface="Geneva"/>
                <a:cs typeface="Arial" pitchFamily="34" charset="0"/>
              </a:rPr>
              <a:t>Must be a </a:t>
            </a:r>
            <a:r>
              <a:rPr lang="en-US" sz="1350" dirty="0">
                <a:solidFill>
                  <a:srgbClr val="FF0000"/>
                </a:solidFill>
                <a:latin typeface="Arial" pitchFamily="34" charset="0"/>
                <a:ea typeface="Geneva"/>
                <a:cs typeface="Arial" pitchFamily="34" charset="0"/>
              </a:rPr>
              <a:t>V</a:t>
            </a:r>
            <a:r>
              <a:rPr lang="en-US" sz="1350" dirty="0" smtClean="0">
                <a:solidFill>
                  <a:srgbClr val="FF0000"/>
                </a:solidFill>
                <a:latin typeface="Arial" pitchFamily="34" charset="0"/>
                <a:ea typeface="Geneva"/>
                <a:cs typeface="Arial" pitchFamily="34" charset="0"/>
              </a:rPr>
              <a:t>olkswagen </a:t>
            </a:r>
            <a:r>
              <a:rPr lang="en-US" sz="1350" dirty="0">
                <a:solidFill>
                  <a:srgbClr val="FF0000"/>
                </a:solidFill>
                <a:latin typeface="Arial" pitchFamily="34" charset="0"/>
                <a:ea typeface="Geneva"/>
                <a:cs typeface="Arial" pitchFamily="34" charset="0"/>
              </a:rPr>
              <a:t>model</a:t>
            </a:r>
            <a:r>
              <a:rPr lang="en-US" sz="1350" dirty="0">
                <a:solidFill>
                  <a:schemeClr val="tx2"/>
                </a:solidFill>
                <a:latin typeface="Arial" pitchFamily="34" charset="0"/>
                <a:ea typeface="Geneva"/>
                <a:cs typeface="Arial" pitchFamily="34" charset="0"/>
              </a:rPr>
              <a:t>.</a:t>
            </a:r>
          </a:p>
        </p:txBody>
      </p:sp>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501973" y="3506917"/>
            <a:ext cx="685800" cy="685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2209418" y="3560252"/>
            <a:ext cx="4857750" cy="507831"/>
          </a:xfrm>
          <a:prstGeom prst="rect">
            <a:avLst/>
          </a:prstGeom>
        </p:spPr>
        <p:txBody>
          <a:bodyPr wrap="square">
            <a:spAutoFit/>
          </a:bodyPr>
          <a:lstStyle/>
          <a:p>
            <a:pPr marL="214313" indent="-214313">
              <a:buFont typeface="Wingdings" pitchFamily="2" charset="2"/>
              <a:buChar char="ü"/>
              <a:defRPr/>
            </a:pPr>
            <a:r>
              <a:rPr lang="en-US" sz="1350" dirty="0">
                <a:solidFill>
                  <a:srgbClr val="FF0000"/>
                </a:solidFill>
                <a:latin typeface="Arial" pitchFamily="34" charset="0"/>
                <a:cs typeface="Arial" pitchFamily="34" charset="0"/>
              </a:rPr>
              <a:t>The </a:t>
            </a:r>
            <a:r>
              <a:rPr lang="en-US" sz="1350" dirty="0" smtClean="0">
                <a:solidFill>
                  <a:srgbClr val="FF0000"/>
                </a:solidFill>
                <a:latin typeface="Arial" pitchFamily="34" charset="0"/>
                <a:cs typeface="Arial" pitchFamily="34" charset="0"/>
              </a:rPr>
              <a:t>e-Golf and the new </a:t>
            </a:r>
            <a:r>
              <a:rPr lang="en-US" sz="1350" dirty="0" err="1" smtClean="0">
                <a:solidFill>
                  <a:srgbClr val="FF0000"/>
                </a:solidFill>
                <a:latin typeface="Arial" pitchFamily="34" charset="0"/>
                <a:cs typeface="Arial" pitchFamily="34" charset="0"/>
              </a:rPr>
              <a:t>Arteon</a:t>
            </a:r>
            <a:r>
              <a:rPr lang="en-US" sz="1350" dirty="0" smtClean="0">
                <a:solidFill>
                  <a:srgbClr val="FF0000"/>
                </a:solidFill>
                <a:latin typeface="Arial" pitchFamily="34" charset="0"/>
                <a:cs typeface="Arial" pitchFamily="34" charset="0"/>
              </a:rPr>
              <a:t> are </a:t>
            </a:r>
            <a:r>
              <a:rPr lang="en-US" sz="1350" dirty="0">
                <a:solidFill>
                  <a:srgbClr val="FF0000"/>
                </a:solidFill>
                <a:latin typeface="Arial" pitchFamily="34" charset="0"/>
                <a:cs typeface="Arial" pitchFamily="34" charset="0"/>
              </a:rPr>
              <a:t>not </a:t>
            </a:r>
            <a:r>
              <a:rPr lang="en-US" sz="1350" dirty="0" smtClean="0">
                <a:solidFill>
                  <a:srgbClr val="FF0000"/>
                </a:solidFill>
                <a:latin typeface="Arial" pitchFamily="34" charset="0"/>
                <a:cs typeface="Arial" pitchFamily="34" charset="0"/>
              </a:rPr>
              <a:t>currently eligible </a:t>
            </a:r>
            <a:r>
              <a:rPr lang="en-US" sz="1350" dirty="0">
                <a:solidFill>
                  <a:srgbClr val="FF0000"/>
                </a:solidFill>
                <a:latin typeface="Arial" pitchFamily="34" charset="0"/>
                <a:cs typeface="Arial" pitchFamily="34" charset="0"/>
              </a:rPr>
              <a:t>for Prepaid </a:t>
            </a:r>
            <a:r>
              <a:rPr lang="en-US" sz="1350" dirty="0" smtClean="0">
                <a:solidFill>
                  <a:srgbClr val="FF0000"/>
                </a:solidFill>
                <a:latin typeface="Arial" pitchFamily="34" charset="0"/>
                <a:cs typeface="Arial" pitchFamily="34" charset="0"/>
              </a:rPr>
              <a:t>Maintenance</a:t>
            </a:r>
            <a:endParaRPr lang="en-CA" sz="1350" dirty="0">
              <a:solidFill>
                <a:srgbClr val="FF0000"/>
              </a:solidFill>
              <a:latin typeface="Arial" pitchFamily="34" charset="0"/>
              <a:cs typeface="Arial" pitchFamily="34" charset="0"/>
            </a:endParaRPr>
          </a:p>
        </p:txBody>
      </p:sp>
      <p:pic>
        <p:nvPicPr>
          <p:cNvPr id="22"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468409" y="2625394"/>
            <a:ext cx="741009" cy="74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22217" y="2845857"/>
            <a:ext cx="5521569" cy="300082"/>
          </a:xfrm>
          <a:prstGeom prst="rect">
            <a:avLst/>
          </a:prstGeom>
        </p:spPr>
        <p:txBody>
          <a:bodyPr wrap="square">
            <a:spAutoFit/>
          </a:bodyPr>
          <a:lstStyle/>
          <a:p>
            <a:pPr marL="214313" indent="-214313">
              <a:buFont typeface="Wingdings" pitchFamily="2" charset="2"/>
              <a:buChar char="ü"/>
              <a:defRPr/>
            </a:pPr>
            <a:r>
              <a:rPr lang="en-US" sz="1350" dirty="0" smtClean="0">
                <a:solidFill>
                  <a:schemeClr val="tx2"/>
                </a:solidFill>
                <a:latin typeface="Arial" pitchFamily="34" charset="0"/>
                <a:cs typeface="Arial" pitchFamily="34" charset="0"/>
              </a:rPr>
              <a:t>There are no exclusions on commercial vehicles</a:t>
            </a:r>
            <a:endParaRPr lang="en-CA" sz="1350" dirty="0">
              <a:solidFill>
                <a:schemeClr val="tx2"/>
              </a:solidFill>
              <a:latin typeface="Arial" pitchFamily="34" charset="0"/>
              <a:cs typeface="Arial" pitchFamily="34" charset="0"/>
            </a:endParaRPr>
          </a:p>
        </p:txBody>
      </p:sp>
      <p:pic>
        <p:nvPicPr>
          <p:cNvPr id="13" name="Picture 12" descr="SecureDrive_C.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
        <p:nvSpPr>
          <p:cNvPr id="15"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sz="2500" b="1" i="0" u="none" strike="noStrike" kern="1200" cap="none" spc="0" normalizeH="0" baseline="0" noProof="0" dirty="0" smtClean="0">
                <a:ln>
                  <a:noFill/>
                </a:ln>
                <a:solidFill>
                  <a:srgbClr val="E06821"/>
                </a:solidFill>
                <a:effectLst/>
                <a:uLnTx/>
                <a:uFillTx/>
                <a:latin typeface="Arial"/>
                <a:ea typeface="+mj-ea"/>
                <a:cs typeface="+mj-cs"/>
              </a:rPr>
              <a:t>Prepaid Maintenance Eligibility</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pic>
        <p:nvPicPr>
          <p:cNvPr id="16" name="Picture 15" descr="SecureDrive_C.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3763" y="1316285"/>
            <a:ext cx="828935" cy="207234"/>
          </a:xfrm>
          <a:prstGeom prst="rect">
            <a:avLst/>
          </a:prstGeom>
        </p:spPr>
      </p:pic>
    </p:spTree>
    <p:extLst>
      <p:ext uri="{BB962C8B-B14F-4D97-AF65-F5344CB8AC3E}">
        <p14:creationId xmlns:p14="http://schemas.microsoft.com/office/powerpoint/2010/main" val="142022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457200" y="173575"/>
            <a:ext cx="8229600" cy="857250"/>
          </a:xfrm>
        </p:spPr>
        <p:txBody>
          <a:bodyPr/>
          <a:lstStyle/>
          <a:p>
            <a:r>
              <a:rPr lang="en-US" dirty="0" smtClean="0"/>
              <a:t>Prepaid Maintenance e Options</a:t>
            </a:r>
            <a:endParaRPr lang="en-CA" dirty="0"/>
          </a:p>
        </p:txBody>
      </p:sp>
      <p:pic>
        <p:nvPicPr>
          <p:cNvPr id="23" name="Picture 22"/>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02898" y="885933"/>
            <a:ext cx="815564" cy="81556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423838529"/>
              </p:ext>
            </p:extLst>
          </p:nvPr>
        </p:nvGraphicFramePr>
        <p:xfrm>
          <a:off x="1706686" y="1895614"/>
          <a:ext cx="5687535" cy="1851836"/>
        </p:xfrm>
        <a:graphic>
          <a:graphicData uri="http://schemas.openxmlformats.org/drawingml/2006/table">
            <a:tbl>
              <a:tblPr/>
              <a:tblGrid>
                <a:gridCol w="2764033">
                  <a:extLst>
                    <a:ext uri="{9D8B030D-6E8A-4147-A177-3AD203B41FA5}">
                      <a16:colId xmlns:a16="http://schemas.microsoft.com/office/drawing/2014/main" val="2666811062"/>
                    </a:ext>
                  </a:extLst>
                </a:gridCol>
                <a:gridCol w="354364">
                  <a:extLst>
                    <a:ext uri="{9D8B030D-6E8A-4147-A177-3AD203B41FA5}">
                      <a16:colId xmlns:a16="http://schemas.microsoft.com/office/drawing/2014/main" val="634453249"/>
                    </a:ext>
                  </a:extLst>
                </a:gridCol>
                <a:gridCol w="442954">
                  <a:extLst>
                    <a:ext uri="{9D8B030D-6E8A-4147-A177-3AD203B41FA5}">
                      <a16:colId xmlns:a16="http://schemas.microsoft.com/office/drawing/2014/main" val="530897818"/>
                    </a:ext>
                  </a:extLst>
                </a:gridCol>
                <a:gridCol w="354364">
                  <a:extLst>
                    <a:ext uri="{9D8B030D-6E8A-4147-A177-3AD203B41FA5}">
                      <a16:colId xmlns:a16="http://schemas.microsoft.com/office/drawing/2014/main" val="26034129"/>
                    </a:ext>
                  </a:extLst>
                </a:gridCol>
                <a:gridCol w="354364">
                  <a:extLst>
                    <a:ext uri="{9D8B030D-6E8A-4147-A177-3AD203B41FA5}">
                      <a16:colId xmlns:a16="http://schemas.microsoft.com/office/drawing/2014/main" val="977953438"/>
                    </a:ext>
                  </a:extLst>
                </a:gridCol>
                <a:gridCol w="354364">
                  <a:extLst>
                    <a:ext uri="{9D8B030D-6E8A-4147-A177-3AD203B41FA5}">
                      <a16:colId xmlns:a16="http://schemas.microsoft.com/office/drawing/2014/main" val="258389790"/>
                    </a:ext>
                  </a:extLst>
                </a:gridCol>
                <a:gridCol w="354364">
                  <a:extLst>
                    <a:ext uri="{9D8B030D-6E8A-4147-A177-3AD203B41FA5}">
                      <a16:colId xmlns:a16="http://schemas.microsoft.com/office/drawing/2014/main" val="2972953139"/>
                    </a:ext>
                  </a:extLst>
                </a:gridCol>
                <a:gridCol w="354364">
                  <a:extLst>
                    <a:ext uri="{9D8B030D-6E8A-4147-A177-3AD203B41FA5}">
                      <a16:colId xmlns:a16="http://schemas.microsoft.com/office/drawing/2014/main" val="2028613845"/>
                    </a:ext>
                  </a:extLst>
                </a:gridCol>
                <a:gridCol w="354364">
                  <a:extLst>
                    <a:ext uri="{9D8B030D-6E8A-4147-A177-3AD203B41FA5}">
                      <a16:colId xmlns:a16="http://schemas.microsoft.com/office/drawing/2014/main" val="756370656"/>
                    </a:ext>
                  </a:extLst>
                </a:gridCol>
              </a:tblGrid>
              <a:tr h="322013">
                <a:tc>
                  <a:txBody>
                    <a:bodyPr/>
                    <a:lstStyle/>
                    <a:p>
                      <a:pPr marL="174625" indent="-120650" algn="l" fontAlgn="b"/>
                      <a:r>
                        <a:rPr lang="en-US" sz="1100" b="1" i="0" u="none" strike="noStrike" dirty="0" smtClean="0">
                          <a:solidFill>
                            <a:schemeClr val="bg1"/>
                          </a:solidFill>
                          <a:effectLst/>
                          <a:latin typeface="Arial" panose="020B0604020202020204" pitchFamily="34" charset="0"/>
                        </a:rPr>
                        <a:t>Maintenance/Common Wear Items</a:t>
                      </a:r>
                      <a:endParaRPr lang="en-US" sz="1100" b="1" i="0" u="none" strike="noStrike" dirty="0">
                        <a:solidFill>
                          <a:schemeClr val="bg1"/>
                        </a:solidFill>
                        <a:effectLst/>
                        <a:latin typeface="Arial" panose="020B0604020202020204" pitchFamily="34" charset="0"/>
                      </a:endParaRPr>
                    </a:p>
                  </a:txBody>
                  <a:tcPr marL="5443" marR="5443" marT="544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0" i="0" u="none" strike="noStrike" dirty="0">
                          <a:solidFill>
                            <a:schemeClr val="bg1"/>
                          </a:solidFill>
                          <a:effectLst/>
                          <a:latin typeface="Arial" panose="020B0604020202020204" pitchFamily="34" charset="0"/>
                        </a:rPr>
                        <a:t> </a:t>
                      </a:r>
                      <a:r>
                        <a:rPr lang="en-US" sz="1000" b="1" i="0" u="none" strike="noStrike" dirty="0" smtClean="0">
                          <a:solidFill>
                            <a:schemeClr val="bg1"/>
                          </a:solidFill>
                          <a:effectLst/>
                          <a:latin typeface="Arial" panose="020B0604020202020204" pitchFamily="34" charset="0"/>
                        </a:rPr>
                        <a:t>1</a:t>
                      </a:r>
                      <a:endParaRPr lang="en-US" sz="1000" b="1" i="0" u="none" strike="noStrike" dirty="0">
                        <a:solidFill>
                          <a:schemeClr val="bg1"/>
                        </a:solidFill>
                        <a:effectLst/>
                        <a:latin typeface="Arial" panose="020B0604020202020204" pitchFamily="34" charset="0"/>
                      </a:endParaRPr>
                    </a:p>
                  </a:txBody>
                  <a:tcPr marL="5443" marR="5443" marT="544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chemeClr val="bg1"/>
                          </a:solidFill>
                          <a:effectLst/>
                          <a:latin typeface="Arial" panose="020B0604020202020204" pitchFamily="34" charset="0"/>
                        </a:rPr>
                        <a:t>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chemeClr val="bg1"/>
                          </a:solidFill>
                          <a:effectLst/>
                          <a:latin typeface="Arial" panose="020B0604020202020204" pitchFamily="34" charset="0"/>
                        </a:rPr>
                        <a:t>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chemeClr val="bg1"/>
                          </a:solidFill>
                          <a:effectLst/>
                          <a:latin typeface="Arial" panose="020B0604020202020204" pitchFamily="34" charset="0"/>
                        </a:rPr>
                        <a:t>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chemeClr val="bg1"/>
                          </a:solidFill>
                          <a:effectLst/>
                          <a:latin typeface="Arial" panose="020B0604020202020204" pitchFamily="34" charset="0"/>
                        </a:rPr>
                        <a:t>5</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chemeClr val="bg1"/>
                          </a:solidFill>
                          <a:effectLst/>
                          <a:latin typeface="Arial" panose="020B0604020202020204" pitchFamily="34" charset="0"/>
                        </a:rPr>
                        <a:t>6</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chemeClr val="bg1"/>
                          </a:solidFill>
                          <a:effectLst/>
                          <a:latin typeface="Arial" panose="020B0604020202020204" pitchFamily="34" charset="0"/>
                        </a:rPr>
                        <a:t>7</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chemeClr val="bg1"/>
                          </a:solidFill>
                          <a:effectLst/>
                          <a:latin typeface="Arial" panose="020B0604020202020204" pitchFamily="34" charset="0"/>
                        </a:rPr>
                        <a:t>8</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extLst>
                  <a:ext uri="{0D108BD9-81ED-4DB2-BD59-A6C34878D82A}">
                    <a16:rowId xmlns:a16="http://schemas.microsoft.com/office/drawing/2014/main" val="2074434373"/>
                  </a:ext>
                </a:extLst>
              </a:tr>
              <a:tr h="312635">
                <a:tc>
                  <a:txBody>
                    <a:bodyPr/>
                    <a:lstStyle/>
                    <a:p>
                      <a:pPr marL="0" indent="53975" algn="l" fontAlgn="b"/>
                      <a:r>
                        <a:rPr lang="en-US" sz="1100" b="0" i="0" u="none" strike="noStrike" dirty="0" smtClean="0">
                          <a:solidFill>
                            <a:srgbClr val="000000"/>
                          </a:solidFill>
                          <a:effectLst/>
                          <a:latin typeface="Arial" panose="020B0604020202020204" pitchFamily="34" charset="0"/>
                        </a:rPr>
                        <a:t>Replace Engine </a:t>
                      </a:r>
                      <a:r>
                        <a:rPr lang="en-US" sz="1100" b="0" i="0" u="none" strike="noStrike" dirty="0">
                          <a:solidFill>
                            <a:srgbClr val="000000"/>
                          </a:solidFill>
                          <a:effectLst/>
                          <a:latin typeface="Arial" panose="020B0604020202020204" pitchFamily="34" charset="0"/>
                        </a:rPr>
                        <a:t>Oil</a:t>
                      </a: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9389115"/>
                  </a:ext>
                </a:extLst>
              </a:tr>
              <a:tr h="304297">
                <a:tc>
                  <a:txBody>
                    <a:bodyPr/>
                    <a:lstStyle/>
                    <a:p>
                      <a:pPr marL="0" indent="53975" algn="l" fontAlgn="b"/>
                      <a:r>
                        <a:rPr lang="en-US" sz="1100" b="0" i="0" u="none" strike="noStrike" dirty="0" smtClean="0">
                          <a:solidFill>
                            <a:srgbClr val="000000"/>
                          </a:solidFill>
                          <a:effectLst/>
                          <a:latin typeface="Arial" panose="020B0604020202020204" pitchFamily="34" charset="0"/>
                        </a:rPr>
                        <a:t>Replace Engine Oil </a:t>
                      </a:r>
                      <a:r>
                        <a:rPr lang="en-US" sz="1100" b="0" i="0" u="none" strike="noStrike" dirty="0">
                          <a:solidFill>
                            <a:srgbClr val="000000"/>
                          </a:solidFill>
                          <a:effectLst/>
                          <a:latin typeface="Arial" panose="020B0604020202020204" pitchFamily="34" charset="0"/>
                        </a:rPr>
                        <a:t>Filter</a:t>
                      </a: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9810678"/>
                  </a:ext>
                </a:extLst>
              </a:tr>
              <a:tr h="304297">
                <a:tc>
                  <a:txBody>
                    <a:bodyPr/>
                    <a:lstStyle/>
                    <a:p>
                      <a:pPr marL="0" indent="53975" algn="l" fontAlgn="b"/>
                      <a:r>
                        <a:rPr lang="en-US" sz="1100" b="0" i="0" u="none" strike="noStrike" dirty="0" smtClean="0">
                          <a:solidFill>
                            <a:srgbClr val="000000"/>
                          </a:solidFill>
                          <a:effectLst/>
                          <a:latin typeface="Arial" panose="020B0604020202020204" pitchFamily="34" charset="0"/>
                        </a:rPr>
                        <a:t>Replace Engine Oil Drain </a:t>
                      </a:r>
                      <a:r>
                        <a:rPr lang="en-US" sz="1100" b="0" i="0" u="none" strike="noStrike" dirty="0">
                          <a:solidFill>
                            <a:srgbClr val="000000"/>
                          </a:solidFill>
                          <a:effectLst/>
                          <a:latin typeface="Arial" panose="020B0604020202020204" pitchFamily="34" charset="0"/>
                        </a:rPr>
                        <a:t>Plug </a:t>
                      </a:r>
                      <a:r>
                        <a:rPr lang="en-US" sz="1100" b="0" i="0" u="none" strike="noStrike" dirty="0" smtClean="0">
                          <a:solidFill>
                            <a:srgbClr val="000000"/>
                          </a:solidFill>
                          <a:effectLst/>
                          <a:latin typeface="Arial" panose="020B0604020202020204" pitchFamily="34" charset="0"/>
                        </a:rPr>
                        <a:t>Gasket</a:t>
                      </a:r>
                      <a:endParaRPr lang="en-US" sz="1100" b="0" i="0" u="none" strike="noStrike" dirty="0">
                        <a:solidFill>
                          <a:srgbClr val="000000"/>
                        </a:solidFill>
                        <a:effectLst/>
                        <a:latin typeface="Arial" panose="020B0604020202020204" pitchFamily="34" charset="0"/>
                      </a:endParaRP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4142467"/>
                  </a:ext>
                </a:extLst>
              </a:tr>
              <a:tr h="304297">
                <a:tc>
                  <a:txBody>
                    <a:bodyPr/>
                    <a:lstStyle/>
                    <a:p>
                      <a:pPr marL="0" indent="53975" algn="l" fontAlgn="b"/>
                      <a:r>
                        <a:rPr lang="en-US" sz="1100" b="0" i="0" u="none" strike="noStrike" dirty="0" smtClean="0">
                          <a:solidFill>
                            <a:srgbClr val="000000"/>
                          </a:solidFill>
                          <a:effectLst/>
                          <a:latin typeface="Arial" panose="020B0604020202020204" pitchFamily="34" charset="0"/>
                        </a:rPr>
                        <a:t>Multi-point Inspection</a:t>
                      </a:r>
                      <a:endParaRPr lang="en-US" sz="1100" b="0" i="0" u="none" strike="noStrike" dirty="0">
                        <a:solidFill>
                          <a:srgbClr val="000000"/>
                        </a:solidFill>
                        <a:effectLst/>
                        <a:latin typeface="Arial" panose="020B0604020202020204" pitchFamily="34" charset="0"/>
                      </a:endParaRP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7290154"/>
                  </a:ext>
                </a:extLst>
              </a:tr>
              <a:tr h="304297">
                <a:tc>
                  <a:txBody>
                    <a:bodyPr/>
                    <a:lstStyle/>
                    <a:p>
                      <a:pPr marL="0" indent="53975" algn="l" fontAlgn="b"/>
                      <a:r>
                        <a:rPr lang="en-US" sz="1100" b="0" i="0" u="none" strike="noStrike" dirty="0" smtClean="0">
                          <a:solidFill>
                            <a:srgbClr val="000000"/>
                          </a:solidFill>
                          <a:effectLst/>
                          <a:latin typeface="Arial" panose="020B0604020202020204" pitchFamily="34" charset="0"/>
                        </a:rPr>
                        <a:t>Shop</a:t>
                      </a:r>
                      <a:r>
                        <a:rPr lang="en-US" sz="1100" b="0" i="0" u="none" strike="noStrike" baseline="0" dirty="0" smtClean="0">
                          <a:solidFill>
                            <a:srgbClr val="000000"/>
                          </a:solidFill>
                          <a:effectLst/>
                          <a:latin typeface="Arial" panose="020B0604020202020204" pitchFamily="34" charset="0"/>
                        </a:rPr>
                        <a:t> Supplies</a:t>
                      </a:r>
                      <a:endParaRPr lang="en-US" sz="1100" b="0" i="0" u="none" strike="noStrike" dirty="0">
                        <a:solidFill>
                          <a:srgbClr val="000000"/>
                        </a:solidFill>
                        <a:effectLst/>
                        <a:latin typeface="Arial" panose="020B0604020202020204" pitchFamily="34" charset="0"/>
                      </a:endParaRP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840147"/>
                  </a:ext>
                </a:extLst>
              </a:tr>
            </a:tbl>
          </a:graphicData>
        </a:graphic>
      </p:graphicFrame>
      <p:pic>
        <p:nvPicPr>
          <p:cNvPr id="5" name="Picture 4" descr="SecureDrive_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
        <p:nvSpPr>
          <p:cNvPr id="6"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sz="2500" b="1" i="0" u="none" strike="noStrike" kern="1200" cap="none" spc="0" normalizeH="0" baseline="0" noProof="0" dirty="0" smtClean="0">
                <a:ln>
                  <a:noFill/>
                </a:ln>
                <a:solidFill>
                  <a:srgbClr val="E06821"/>
                </a:solidFill>
                <a:effectLst/>
                <a:uLnTx/>
                <a:uFillTx/>
                <a:latin typeface="Arial"/>
                <a:ea typeface="+mj-ea"/>
                <a:cs typeface="+mj-cs"/>
              </a:rPr>
              <a:t>Prepaid</a:t>
            </a:r>
            <a:r>
              <a:rPr kumimoji="0" lang="en-CA" sz="2500" b="1" i="0" u="none" strike="noStrike" kern="1200" cap="none" spc="0" normalizeH="0" noProof="0" dirty="0" smtClean="0">
                <a:ln>
                  <a:noFill/>
                </a:ln>
                <a:solidFill>
                  <a:srgbClr val="E06821"/>
                </a:solidFill>
                <a:effectLst/>
                <a:uLnTx/>
                <a:uFillTx/>
                <a:latin typeface="Arial"/>
                <a:ea typeface="+mj-ea"/>
                <a:cs typeface="+mj-cs"/>
              </a:rPr>
              <a:t> Maintenance </a:t>
            </a:r>
            <a:r>
              <a:rPr lang="en-CA" dirty="0" smtClean="0">
                <a:latin typeface="Arial"/>
              </a:rPr>
              <a:t>Plan</a:t>
            </a:r>
            <a:r>
              <a:rPr kumimoji="0" lang="en-CA" sz="2500" b="1" i="0" u="none" strike="noStrike" kern="1200" cap="none" spc="0" normalizeH="0" noProof="0" dirty="0" smtClean="0">
                <a:ln>
                  <a:noFill/>
                </a:ln>
                <a:solidFill>
                  <a:srgbClr val="E06821"/>
                </a:solidFill>
                <a:effectLst/>
                <a:uLnTx/>
                <a:uFillTx/>
                <a:latin typeface="Arial"/>
                <a:ea typeface="+mj-ea"/>
                <a:cs typeface="+mj-cs"/>
              </a:rPr>
              <a:t> Options – Basic Plan</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sp>
        <p:nvSpPr>
          <p:cNvPr id="8" name="TextBox 7"/>
          <p:cNvSpPr txBox="1"/>
          <p:nvPr/>
        </p:nvSpPr>
        <p:spPr>
          <a:xfrm>
            <a:off x="1950720" y="1109478"/>
            <a:ext cx="5323840" cy="276999"/>
          </a:xfrm>
          <a:prstGeom prst="rect">
            <a:avLst/>
          </a:prstGeom>
          <a:solidFill>
            <a:schemeClr val="bg1"/>
          </a:solidFill>
        </p:spPr>
        <p:txBody>
          <a:bodyPr wrap="square" rtlCol="0">
            <a:spAutoFit/>
          </a:bodyPr>
          <a:lstStyle/>
          <a:p>
            <a:r>
              <a:rPr lang="en-US" sz="1200" b="1" dirty="0">
                <a:solidFill>
                  <a:schemeClr val="tx2"/>
                </a:solidFill>
              </a:rPr>
              <a:t>Covers the essential maintenance needs of </a:t>
            </a:r>
            <a:r>
              <a:rPr lang="en-US" sz="1200" b="1" dirty="0" smtClean="0">
                <a:solidFill>
                  <a:schemeClr val="tx2"/>
                </a:solidFill>
              </a:rPr>
              <a:t>Volkswagen </a:t>
            </a:r>
            <a:r>
              <a:rPr lang="en-US" sz="1200" b="1" dirty="0">
                <a:solidFill>
                  <a:schemeClr val="tx2"/>
                </a:solidFill>
              </a:rPr>
              <a:t>vehicles</a:t>
            </a:r>
          </a:p>
        </p:txBody>
      </p:sp>
    </p:spTree>
    <p:extLst>
      <p:ext uri="{BB962C8B-B14F-4D97-AF65-F5344CB8AC3E}">
        <p14:creationId xmlns:p14="http://schemas.microsoft.com/office/powerpoint/2010/main" val="295955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457200" y="173575"/>
            <a:ext cx="8229600" cy="857250"/>
          </a:xfrm>
        </p:spPr>
        <p:txBody>
          <a:bodyPr/>
          <a:lstStyle/>
          <a:p>
            <a:r>
              <a:rPr lang="en-US" dirty="0" smtClean="0"/>
              <a:t>Prepaid Maintenance Coverage Options</a:t>
            </a:r>
            <a:endParaRPr lang="en-CA" dirty="0"/>
          </a:p>
        </p:txBody>
      </p:sp>
      <p:pic>
        <p:nvPicPr>
          <p:cNvPr id="23" name="Picture 22"/>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02898" y="885933"/>
            <a:ext cx="815564" cy="81556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884968759"/>
              </p:ext>
            </p:extLst>
          </p:nvPr>
        </p:nvGraphicFramePr>
        <p:xfrm>
          <a:off x="1377245" y="1986845"/>
          <a:ext cx="6039554" cy="1603023"/>
        </p:xfrm>
        <a:graphic>
          <a:graphicData uri="http://schemas.openxmlformats.org/drawingml/2006/table">
            <a:tbl>
              <a:tblPr/>
              <a:tblGrid>
                <a:gridCol w="2935105">
                  <a:extLst>
                    <a:ext uri="{9D8B030D-6E8A-4147-A177-3AD203B41FA5}">
                      <a16:colId xmlns:a16="http://schemas.microsoft.com/office/drawing/2014/main" val="2666811062"/>
                    </a:ext>
                  </a:extLst>
                </a:gridCol>
                <a:gridCol w="376297">
                  <a:extLst>
                    <a:ext uri="{9D8B030D-6E8A-4147-A177-3AD203B41FA5}">
                      <a16:colId xmlns:a16="http://schemas.microsoft.com/office/drawing/2014/main" val="634453249"/>
                    </a:ext>
                  </a:extLst>
                </a:gridCol>
                <a:gridCol w="470370">
                  <a:extLst>
                    <a:ext uri="{9D8B030D-6E8A-4147-A177-3AD203B41FA5}">
                      <a16:colId xmlns:a16="http://schemas.microsoft.com/office/drawing/2014/main" val="530897818"/>
                    </a:ext>
                  </a:extLst>
                </a:gridCol>
                <a:gridCol w="376297">
                  <a:extLst>
                    <a:ext uri="{9D8B030D-6E8A-4147-A177-3AD203B41FA5}">
                      <a16:colId xmlns:a16="http://schemas.microsoft.com/office/drawing/2014/main" val="26034129"/>
                    </a:ext>
                  </a:extLst>
                </a:gridCol>
                <a:gridCol w="376297">
                  <a:extLst>
                    <a:ext uri="{9D8B030D-6E8A-4147-A177-3AD203B41FA5}">
                      <a16:colId xmlns:a16="http://schemas.microsoft.com/office/drawing/2014/main" val="977953438"/>
                    </a:ext>
                  </a:extLst>
                </a:gridCol>
                <a:gridCol w="376297">
                  <a:extLst>
                    <a:ext uri="{9D8B030D-6E8A-4147-A177-3AD203B41FA5}">
                      <a16:colId xmlns:a16="http://schemas.microsoft.com/office/drawing/2014/main" val="258389790"/>
                    </a:ext>
                  </a:extLst>
                </a:gridCol>
                <a:gridCol w="376297">
                  <a:extLst>
                    <a:ext uri="{9D8B030D-6E8A-4147-A177-3AD203B41FA5}">
                      <a16:colId xmlns:a16="http://schemas.microsoft.com/office/drawing/2014/main" val="2972953139"/>
                    </a:ext>
                  </a:extLst>
                </a:gridCol>
                <a:gridCol w="376297">
                  <a:extLst>
                    <a:ext uri="{9D8B030D-6E8A-4147-A177-3AD203B41FA5}">
                      <a16:colId xmlns:a16="http://schemas.microsoft.com/office/drawing/2014/main" val="2028613845"/>
                    </a:ext>
                  </a:extLst>
                </a:gridCol>
                <a:gridCol w="376297">
                  <a:extLst>
                    <a:ext uri="{9D8B030D-6E8A-4147-A177-3AD203B41FA5}">
                      <a16:colId xmlns:a16="http://schemas.microsoft.com/office/drawing/2014/main" val="756370656"/>
                    </a:ext>
                  </a:extLst>
                </a:gridCol>
              </a:tblGrid>
              <a:tr h="317243">
                <a:tc>
                  <a:txBody>
                    <a:bodyPr/>
                    <a:lstStyle/>
                    <a:p>
                      <a:pPr marL="174625" indent="-120650" algn="l" fontAlgn="b"/>
                      <a:r>
                        <a:rPr lang="en-US" sz="1100" b="1" i="0" u="none" strike="noStrike" dirty="0" smtClean="0">
                          <a:solidFill>
                            <a:schemeClr val="bg1"/>
                          </a:solidFill>
                          <a:effectLst/>
                          <a:latin typeface="Arial" panose="020B0604020202020204" pitchFamily="34" charset="0"/>
                        </a:rPr>
                        <a:t>Maintenance/Common Wear Items</a:t>
                      </a:r>
                      <a:endParaRPr lang="en-US" sz="1100" b="1" i="0" u="none" strike="noStrike" dirty="0">
                        <a:solidFill>
                          <a:schemeClr val="bg1"/>
                        </a:solidFill>
                        <a:effectLst/>
                        <a:latin typeface="Arial" panose="020B0604020202020204" pitchFamily="34" charset="0"/>
                      </a:endParaRPr>
                    </a:p>
                  </a:txBody>
                  <a:tcPr marL="5443" marR="5443" marT="5443" marB="0" anchor="ctr">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0" i="0" u="none" strike="noStrike" dirty="0">
                          <a:solidFill>
                            <a:schemeClr val="bg1"/>
                          </a:solidFill>
                          <a:effectLst/>
                          <a:latin typeface="Arial" panose="020B0604020202020204" pitchFamily="34" charset="0"/>
                        </a:rPr>
                        <a:t> </a:t>
                      </a:r>
                      <a:r>
                        <a:rPr lang="en-US" sz="1000" b="1" i="0" u="none" strike="noStrike" dirty="0" smtClean="0">
                          <a:solidFill>
                            <a:schemeClr val="bg1"/>
                          </a:solidFill>
                          <a:effectLst/>
                          <a:latin typeface="Arial" panose="020B0604020202020204" pitchFamily="34" charset="0"/>
                        </a:rPr>
                        <a:t>1</a:t>
                      </a:r>
                      <a:endParaRPr lang="en-US" sz="1000" b="1" i="0" u="none" strike="noStrike" dirty="0">
                        <a:solidFill>
                          <a:schemeClr val="bg1"/>
                        </a:solidFill>
                        <a:effectLst/>
                        <a:latin typeface="Arial" panose="020B0604020202020204" pitchFamily="34" charset="0"/>
                      </a:endParaRPr>
                    </a:p>
                  </a:txBody>
                  <a:tcPr marL="5443" marR="5443" marT="544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chemeClr val="bg1"/>
                          </a:solidFill>
                          <a:effectLst/>
                          <a:latin typeface="Arial" panose="020B0604020202020204" pitchFamily="34" charset="0"/>
                        </a:rPr>
                        <a:t>2</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chemeClr val="bg1"/>
                          </a:solidFill>
                          <a:effectLst/>
                          <a:latin typeface="Arial" panose="020B0604020202020204" pitchFamily="34" charset="0"/>
                        </a:rPr>
                        <a:t>3</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chemeClr val="bg1"/>
                          </a:solidFill>
                          <a:effectLst/>
                          <a:latin typeface="Arial" panose="020B0604020202020204" pitchFamily="34" charset="0"/>
                        </a:rPr>
                        <a:t>4</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chemeClr val="bg1"/>
                          </a:solidFill>
                          <a:effectLst/>
                          <a:latin typeface="Arial" panose="020B0604020202020204" pitchFamily="34" charset="0"/>
                        </a:rPr>
                        <a:t>5</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chemeClr val="bg1"/>
                          </a:solidFill>
                          <a:effectLst/>
                          <a:latin typeface="Arial" panose="020B0604020202020204" pitchFamily="34" charset="0"/>
                        </a:rPr>
                        <a:t>6</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chemeClr val="bg1"/>
                          </a:solidFill>
                          <a:effectLst/>
                          <a:latin typeface="Arial" panose="020B0604020202020204" pitchFamily="34" charset="0"/>
                        </a:rPr>
                        <a:t>7</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tc>
                  <a:txBody>
                    <a:bodyPr/>
                    <a:lstStyle/>
                    <a:p>
                      <a:pPr algn="ctr" fontAlgn="ctr"/>
                      <a:r>
                        <a:rPr lang="en-US" sz="1000" b="1" i="0" u="none" strike="noStrike" dirty="0">
                          <a:solidFill>
                            <a:schemeClr val="bg1"/>
                          </a:solidFill>
                          <a:effectLst/>
                          <a:latin typeface="Arial" panose="020B0604020202020204" pitchFamily="34" charset="0"/>
                        </a:rPr>
                        <a:t>8</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58025"/>
                    </a:solidFill>
                  </a:tcPr>
                </a:tc>
                <a:extLst>
                  <a:ext uri="{0D108BD9-81ED-4DB2-BD59-A6C34878D82A}">
                    <a16:rowId xmlns:a16="http://schemas.microsoft.com/office/drawing/2014/main" val="2074434373"/>
                  </a:ext>
                </a:extLst>
              </a:tr>
              <a:tr h="328006">
                <a:tc>
                  <a:txBody>
                    <a:bodyPr/>
                    <a:lstStyle/>
                    <a:p>
                      <a:pPr marL="0" indent="53975" algn="l" fontAlgn="b"/>
                      <a:r>
                        <a:rPr lang="en-US" sz="1100" b="0" i="0" u="none" strike="noStrike" dirty="0" smtClean="0">
                          <a:solidFill>
                            <a:srgbClr val="000000"/>
                          </a:solidFill>
                          <a:effectLst/>
                          <a:latin typeface="Arial" panose="020B0604020202020204" pitchFamily="34" charset="0"/>
                        </a:rPr>
                        <a:t>Rotate</a:t>
                      </a:r>
                      <a:r>
                        <a:rPr lang="en-US" sz="1100" b="0" i="0" u="none" strike="noStrike" baseline="0" dirty="0" smtClean="0">
                          <a:solidFill>
                            <a:srgbClr val="000000"/>
                          </a:solidFill>
                          <a:effectLst/>
                          <a:latin typeface="Arial" panose="020B0604020202020204" pitchFamily="34" charset="0"/>
                        </a:rPr>
                        <a:t> Tires</a:t>
                      </a:r>
                      <a:endParaRPr lang="en-US" sz="1100" b="0" i="0" u="none" strike="noStrike" dirty="0">
                        <a:solidFill>
                          <a:srgbClr val="000000"/>
                        </a:solidFill>
                        <a:effectLst/>
                        <a:latin typeface="Arial" panose="020B0604020202020204" pitchFamily="34" charset="0"/>
                      </a:endParaRP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F58025"/>
                          </a:solidFill>
                          <a:effectLst/>
                          <a:latin typeface="Arial" panose="020B0604020202020204" pitchFamily="34" charset="0"/>
                        </a:rPr>
                        <a:t>●</a:t>
                      </a: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9389115"/>
                  </a:ext>
                </a:extLst>
              </a:tr>
              <a:tr h="319258">
                <a:tc>
                  <a:txBody>
                    <a:bodyPr/>
                    <a:lstStyle/>
                    <a:p>
                      <a:pPr marL="0" indent="53975" algn="l" fontAlgn="b"/>
                      <a:r>
                        <a:rPr lang="en-US" sz="1100" b="0" i="0" u="none" strike="noStrike" dirty="0" smtClean="0">
                          <a:solidFill>
                            <a:srgbClr val="000000"/>
                          </a:solidFill>
                          <a:effectLst/>
                          <a:latin typeface="Arial" panose="020B0604020202020204" pitchFamily="34" charset="0"/>
                        </a:rPr>
                        <a:t>Replace</a:t>
                      </a:r>
                      <a:r>
                        <a:rPr lang="en-US" sz="1100" b="0" i="0" u="none" strike="noStrike" baseline="0" dirty="0" smtClean="0">
                          <a:solidFill>
                            <a:srgbClr val="000000"/>
                          </a:solidFill>
                          <a:effectLst/>
                          <a:latin typeface="Arial" panose="020B0604020202020204" pitchFamily="34" charset="0"/>
                        </a:rPr>
                        <a:t> Pollen Filter</a:t>
                      </a:r>
                      <a:endParaRPr lang="en-US" sz="1100" b="0" i="0" u="none" strike="noStrike" dirty="0">
                        <a:solidFill>
                          <a:srgbClr val="000000"/>
                        </a:solidFill>
                        <a:effectLst/>
                        <a:latin typeface="Arial" panose="020B0604020202020204" pitchFamily="34" charset="0"/>
                      </a:endParaRP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9810678"/>
                  </a:ext>
                </a:extLst>
              </a:tr>
              <a:tr h="319258">
                <a:tc>
                  <a:txBody>
                    <a:bodyPr/>
                    <a:lstStyle/>
                    <a:p>
                      <a:pPr marL="0" indent="53975" algn="l" fontAlgn="b"/>
                      <a:r>
                        <a:rPr lang="en-US" sz="1100" b="0" i="0" u="none" strike="noStrike" dirty="0" smtClean="0">
                          <a:solidFill>
                            <a:srgbClr val="000000"/>
                          </a:solidFill>
                          <a:effectLst/>
                          <a:latin typeface="Arial" panose="020B0604020202020204" pitchFamily="34" charset="0"/>
                        </a:rPr>
                        <a:t>Replace</a:t>
                      </a:r>
                      <a:r>
                        <a:rPr lang="en-US" sz="1100" b="0" i="0" u="none" strike="noStrike" baseline="0" dirty="0" smtClean="0">
                          <a:solidFill>
                            <a:srgbClr val="000000"/>
                          </a:solidFill>
                          <a:effectLst/>
                          <a:latin typeface="Arial" panose="020B0604020202020204" pitchFamily="34" charset="0"/>
                        </a:rPr>
                        <a:t> Engine Air Filter</a:t>
                      </a:r>
                      <a:endParaRPr lang="en-US" sz="1100" b="0" i="0" u="none" strike="noStrike" dirty="0">
                        <a:solidFill>
                          <a:srgbClr val="000000"/>
                        </a:solidFill>
                        <a:effectLst/>
                        <a:latin typeface="Arial" panose="020B0604020202020204" pitchFamily="34" charset="0"/>
                      </a:endParaRP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4142467"/>
                  </a:ext>
                </a:extLst>
              </a:tr>
              <a:tr h="319258">
                <a:tc>
                  <a:txBody>
                    <a:bodyPr/>
                    <a:lstStyle/>
                    <a:p>
                      <a:pPr marL="0" indent="53975" algn="l" fontAlgn="b"/>
                      <a:r>
                        <a:rPr lang="en-US" sz="1100" b="0" i="0" u="none" strike="noStrike" dirty="0" smtClean="0">
                          <a:solidFill>
                            <a:srgbClr val="000000"/>
                          </a:solidFill>
                          <a:effectLst/>
                          <a:latin typeface="Arial" panose="020B0604020202020204" pitchFamily="34" charset="0"/>
                        </a:rPr>
                        <a:t>Replace</a:t>
                      </a:r>
                      <a:r>
                        <a:rPr lang="en-US" sz="1100" b="0" i="0" u="none" strike="noStrike" baseline="0" dirty="0" smtClean="0">
                          <a:solidFill>
                            <a:srgbClr val="000000"/>
                          </a:solidFill>
                          <a:effectLst/>
                          <a:latin typeface="Arial" panose="020B0604020202020204" pitchFamily="34" charset="0"/>
                        </a:rPr>
                        <a:t> Spark Plugs</a:t>
                      </a:r>
                      <a:endParaRPr lang="en-US" sz="1100" b="0" i="0" u="none" strike="noStrike" dirty="0">
                        <a:solidFill>
                          <a:srgbClr val="000000"/>
                        </a:solidFill>
                        <a:effectLst/>
                        <a:latin typeface="Arial" panose="020B0604020202020204" pitchFamily="34" charset="0"/>
                      </a:endParaRP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F58025"/>
                          </a:solidFill>
                          <a:effectLst/>
                          <a:latin typeface="Arial" panose="020B060402020202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F58025"/>
                          </a:solidFill>
                          <a:effectLst/>
                          <a:latin typeface="Arial" panose="020B060402020202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F58025"/>
                          </a:solidFill>
                          <a:effectLst/>
                          <a:latin typeface="Arial" panose="020B060402020202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F58025"/>
                        </a:solidFill>
                        <a:effectLst/>
                        <a:latin typeface="Arial" panose="020B0604020202020204" pitchFamily="34" charset="0"/>
                      </a:endParaRP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F58025"/>
                          </a:solidFill>
                          <a:effectLst/>
                          <a:latin typeface="Arial" panose="020B0604020202020204" pitchFamily="34" charset="0"/>
                        </a:rPr>
                        <a:t> </a:t>
                      </a:r>
                    </a:p>
                  </a:txBody>
                  <a:tcPr marL="5443" marR="5443" marT="54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100" b="0" i="0" u="none" strike="noStrike" dirty="0" smtClean="0">
                          <a:solidFill>
                            <a:srgbClr val="F58025"/>
                          </a:solidFill>
                          <a:effectLst/>
                          <a:latin typeface="Arial" panose="020B0604020202020204" pitchFamily="34" charset="0"/>
                        </a:rPr>
                        <a:t>●</a:t>
                      </a:r>
                    </a:p>
                  </a:txBody>
                  <a:tcPr marL="5443" marR="5443" marT="54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5041892"/>
                  </a:ext>
                </a:extLst>
              </a:tr>
            </a:tbl>
          </a:graphicData>
        </a:graphic>
      </p:graphicFrame>
      <p:pic>
        <p:nvPicPr>
          <p:cNvPr id="5" name="Picture 4" descr="SecureDrive_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6306" y="4366845"/>
            <a:ext cx="2403231" cy="600808"/>
          </a:xfrm>
          <a:prstGeom prst="rect">
            <a:avLst/>
          </a:prstGeom>
        </p:spPr>
      </p:pic>
      <p:sp>
        <p:nvSpPr>
          <p:cNvPr id="6" name="Title 1"/>
          <p:cNvSpPr txBox="1">
            <a:spLocks/>
          </p:cNvSpPr>
          <p:nvPr/>
        </p:nvSpPr>
        <p:spPr>
          <a:xfrm>
            <a:off x="325120" y="290935"/>
            <a:ext cx="9448800" cy="857250"/>
          </a:xfrm>
          <a:prstGeom prst="rect">
            <a:avLst/>
          </a:prstGeom>
        </p:spPr>
        <p:txBody>
          <a:bodyPr/>
          <a:lstStyle>
            <a:lvl1pPr algn="l" defTabSz="457200" rtl="0" eaLnBrk="1" latinLnBrk="0" hangingPunct="1">
              <a:spcBef>
                <a:spcPct val="0"/>
              </a:spcBef>
              <a:buNone/>
              <a:defRPr sz="2500" b="1" kern="1200">
                <a:solidFill>
                  <a:srgbClr val="E0682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sz="2500" b="1" i="0" u="none" strike="noStrike" kern="1200" cap="none" spc="0" normalizeH="0" baseline="0" noProof="0" dirty="0" smtClean="0">
                <a:ln>
                  <a:noFill/>
                </a:ln>
                <a:solidFill>
                  <a:srgbClr val="E06821"/>
                </a:solidFill>
                <a:effectLst/>
                <a:uLnTx/>
                <a:uFillTx/>
                <a:latin typeface="Arial"/>
                <a:ea typeface="+mj-ea"/>
                <a:cs typeface="+mj-cs"/>
              </a:rPr>
              <a:t>Prepaid</a:t>
            </a:r>
            <a:r>
              <a:rPr kumimoji="0" lang="en-CA" sz="2500" b="1" i="0" u="none" strike="noStrike" kern="1200" cap="none" spc="0" normalizeH="0" noProof="0" dirty="0" smtClean="0">
                <a:ln>
                  <a:noFill/>
                </a:ln>
                <a:solidFill>
                  <a:srgbClr val="E06821"/>
                </a:solidFill>
                <a:effectLst/>
                <a:uLnTx/>
                <a:uFillTx/>
                <a:latin typeface="Arial"/>
                <a:ea typeface="+mj-ea"/>
                <a:cs typeface="+mj-cs"/>
              </a:rPr>
              <a:t> Maintenance Plan Options – Plus Plan</a:t>
            </a:r>
            <a:endParaRPr kumimoji="0" lang="en-CA" sz="2500" b="1" i="0" u="none" strike="noStrike" kern="1200" cap="none" spc="0" normalizeH="0" baseline="0" noProof="0" dirty="0">
              <a:ln>
                <a:noFill/>
              </a:ln>
              <a:solidFill>
                <a:srgbClr val="E06821"/>
              </a:solidFill>
              <a:effectLst/>
              <a:uLnTx/>
              <a:uFillTx/>
              <a:latin typeface="Arial"/>
              <a:ea typeface="+mj-ea"/>
              <a:cs typeface="+mj-cs"/>
            </a:endParaRPr>
          </a:p>
        </p:txBody>
      </p:sp>
      <p:sp>
        <p:nvSpPr>
          <p:cNvPr id="8" name="TextBox 7"/>
          <p:cNvSpPr txBox="1"/>
          <p:nvPr/>
        </p:nvSpPr>
        <p:spPr>
          <a:xfrm>
            <a:off x="1950720" y="1048569"/>
            <a:ext cx="5323840" cy="276999"/>
          </a:xfrm>
          <a:prstGeom prst="rect">
            <a:avLst/>
          </a:prstGeom>
          <a:solidFill>
            <a:schemeClr val="bg1"/>
          </a:solidFill>
        </p:spPr>
        <p:txBody>
          <a:bodyPr wrap="square" rtlCol="0">
            <a:spAutoFit/>
          </a:bodyPr>
          <a:lstStyle/>
          <a:p>
            <a:r>
              <a:rPr lang="en-US" sz="1200" b="1" dirty="0">
                <a:solidFill>
                  <a:srgbClr val="000000"/>
                </a:solidFill>
              </a:rPr>
              <a:t>Covers the maintenance needs required for the manufacturer warranty</a:t>
            </a:r>
            <a:endParaRPr lang="en-US" sz="1200" b="1" dirty="0">
              <a:solidFill>
                <a:prstClr val="black"/>
              </a:solidFill>
            </a:endParaRPr>
          </a:p>
        </p:txBody>
      </p:sp>
      <p:sp>
        <p:nvSpPr>
          <p:cNvPr id="10" name="TextBox 9"/>
          <p:cNvSpPr txBox="1"/>
          <p:nvPr/>
        </p:nvSpPr>
        <p:spPr>
          <a:xfrm>
            <a:off x="1968563" y="1325213"/>
            <a:ext cx="5323840" cy="400110"/>
          </a:xfrm>
          <a:prstGeom prst="rect">
            <a:avLst/>
          </a:prstGeom>
          <a:solidFill>
            <a:schemeClr val="bg1"/>
          </a:solidFill>
        </p:spPr>
        <p:txBody>
          <a:bodyPr wrap="square" rtlCol="0">
            <a:spAutoFit/>
          </a:bodyPr>
          <a:lstStyle/>
          <a:p>
            <a:r>
              <a:rPr lang="en-US" sz="1000" dirty="0" smtClean="0">
                <a:solidFill>
                  <a:srgbClr val="000000"/>
                </a:solidFill>
              </a:rPr>
              <a:t>In addition to the items covered by the Basic Plan, the following items are covered under the Plus Plan:</a:t>
            </a:r>
            <a:endParaRPr lang="en-US" sz="1000" dirty="0">
              <a:solidFill>
                <a:prstClr val="black"/>
              </a:solidFill>
            </a:endParaRPr>
          </a:p>
        </p:txBody>
      </p:sp>
    </p:spTree>
    <p:extLst>
      <p:ext uri="{BB962C8B-B14F-4D97-AF65-F5344CB8AC3E}">
        <p14:creationId xmlns:p14="http://schemas.microsoft.com/office/powerpoint/2010/main" val="382595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Custom 2">
      <a:dk1>
        <a:srgbClr val="9E0926"/>
      </a:dk1>
      <a:lt1>
        <a:sysClr val="window" lastClr="FFFFFF"/>
      </a:lt1>
      <a:dk2>
        <a:srgbClr val="141313"/>
      </a:dk2>
      <a:lt2>
        <a:srgbClr val="FFFFFE"/>
      </a:lt2>
      <a:accent1>
        <a:srgbClr val="9E0926"/>
      </a:accent1>
      <a:accent2>
        <a:srgbClr val="A5A6A5"/>
      </a:accent2>
      <a:accent3>
        <a:srgbClr val="828381"/>
      </a:accent3>
      <a:accent4>
        <a:srgbClr val="636463"/>
      </a:accent4>
      <a:accent5>
        <a:srgbClr val="CC0926"/>
      </a:accent5>
      <a:accent6>
        <a:srgbClr val="C0C1BF"/>
      </a:accent6>
      <a:hlink>
        <a:srgbClr val="A5A6A5"/>
      </a:hlink>
      <a:folHlink>
        <a:srgbClr val="CD003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LGM Colour Theme 2016">
      <a:dk1>
        <a:srgbClr val="272727"/>
      </a:dk1>
      <a:lt1>
        <a:srgbClr val="FFFFFD"/>
      </a:lt1>
      <a:dk2>
        <a:srgbClr val="272727"/>
      </a:dk2>
      <a:lt2>
        <a:srgbClr val="F6F5F4"/>
      </a:lt2>
      <a:accent1>
        <a:srgbClr val="0874A7"/>
      </a:accent1>
      <a:accent2>
        <a:srgbClr val="DF9E1E"/>
      </a:accent2>
      <a:accent3>
        <a:srgbClr val="C0C1BF"/>
      </a:accent3>
      <a:accent4>
        <a:srgbClr val="777877"/>
      </a:accent4>
      <a:accent5>
        <a:srgbClr val="3C3C3B"/>
      </a:accent5>
      <a:accent6>
        <a:srgbClr val="DDDEDD"/>
      </a:accent6>
      <a:hlink>
        <a:srgbClr val="F0A91F"/>
      </a:hlink>
      <a:folHlink>
        <a:srgbClr val="339C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LGM Colour Theme 2016">
      <a:dk1>
        <a:srgbClr val="272727"/>
      </a:dk1>
      <a:lt1>
        <a:srgbClr val="FFFFFD"/>
      </a:lt1>
      <a:dk2>
        <a:srgbClr val="272727"/>
      </a:dk2>
      <a:lt2>
        <a:srgbClr val="F6F5F4"/>
      </a:lt2>
      <a:accent1>
        <a:srgbClr val="0874A7"/>
      </a:accent1>
      <a:accent2>
        <a:srgbClr val="DF9E1E"/>
      </a:accent2>
      <a:accent3>
        <a:srgbClr val="C0C1BF"/>
      </a:accent3>
      <a:accent4>
        <a:srgbClr val="777877"/>
      </a:accent4>
      <a:accent5>
        <a:srgbClr val="3C3C3B"/>
      </a:accent5>
      <a:accent6>
        <a:srgbClr val="DDDEDD"/>
      </a:accent6>
      <a:hlink>
        <a:srgbClr val="F0A91F"/>
      </a:hlink>
      <a:folHlink>
        <a:srgbClr val="339CB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8308</TotalTime>
  <Words>4397</Words>
  <Application>Microsoft Office PowerPoint</Application>
  <PresentationFormat>On-screen Show (16:9)</PresentationFormat>
  <Paragraphs>909</Paragraphs>
  <Slides>38</Slides>
  <Notes>38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38</vt:i4>
      </vt:variant>
    </vt:vector>
  </HeadingPairs>
  <TitlesOfParts>
    <vt:vector size="48" baseType="lpstr">
      <vt:lpstr>ＭＳ Ｐゴシック</vt:lpstr>
      <vt:lpstr>Arial</vt:lpstr>
      <vt:lpstr>Calibri</vt:lpstr>
      <vt:lpstr>Geneva</vt:lpstr>
      <vt:lpstr>Neo Sans Std</vt:lpstr>
      <vt:lpstr>Neo Sans Std Medium</vt:lpstr>
      <vt:lpstr>Wingdings</vt:lpstr>
      <vt:lpstr>Office Theme</vt:lpstr>
      <vt:lpstr>1_Office Theme</vt:lpstr>
      <vt:lpstr>2_Office Theme</vt:lpstr>
      <vt:lpstr>PowerPoint Presentation</vt:lpstr>
      <vt:lpstr>PREPAID MAINTENANCE For Volkswagen Models </vt:lpstr>
      <vt:lpstr>PowerPoint Presentation</vt:lpstr>
      <vt:lpstr>PowerPoint Presentation</vt:lpstr>
      <vt:lpstr>Why is there a need for Prepaid Maintenance?</vt:lpstr>
      <vt:lpstr>PowerPoint Presentation</vt:lpstr>
      <vt:lpstr>Prepaid Maintenance Eligibility</vt:lpstr>
      <vt:lpstr>Prepaid Maintenance e Options</vt:lpstr>
      <vt:lpstr>Prepaid Maintenance Coverage Options</vt:lpstr>
      <vt:lpstr>Prepaid Maintenance e Options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Terms &amp; Provisions</vt:lpstr>
      <vt:lpstr>LGM HUB</vt:lpstr>
      <vt:lpstr>Vehicle Information</vt:lpstr>
      <vt:lpstr>PowerPoint Presentation</vt:lpstr>
      <vt:lpstr>PowerPoint Presentation</vt:lpstr>
      <vt:lpstr>No Interest Deferred Payment Plan (NIDPP)</vt:lpstr>
      <vt:lpstr>PowerPoint Presentation</vt:lpstr>
      <vt:lpstr>PowerPoint Presentation</vt:lpstr>
      <vt:lpstr>PowerPoint Presentation</vt:lpstr>
      <vt:lpstr>About LGM</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LGM Financial Services Inc.</dc:creator>
  <cp:lastModifiedBy>Jad Hatem</cp:lastModifiedBy>
  <cp:revision>328</cp:revision>
  <cp:lastPrinted>2017-10-26T15:26:47Z</cp:lastPrinted>
  <dcterms:created xsi:type="dcterms:W3CDTF">2016-06-28T18:41:55Z</dcterms:created>
  <dcterms:modified xsi:type="dcterms:W3CDTF">2018-11-05T20:41:27Z</dcterms:modified>
</cp:coreProperties>
</file>